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6"/>
  </p:notesMasterIdLst>
  <p:handoutMasterIdLst>
    <p:handoutMasterId r:id="rId117"/>
  </p:handoutMasterIdLst>
  <p:sldIdLst>
    <p:sldId id="303" r:id="rId2"/>
    <p:sldId id="501" r:id="rId3"/>
    <p:sldId id="502" r:id="rId4"/>
    <p:sldId id="503" r:id="rId5"/>
    <p:sldId id="259" r:id="rId6"/>
    <p:sldId id="431" r:id="rId7"/>
    <p:sldId id="432" r:id="rId8"/>
    <p:sldId id="433" r:id="rId9"/>
    <p:sldId id="260" r:id="rId10"/>
    <p:sldId id="258" r:id="rId11"/>
    <p:sldId id="262" r:id="rId12"/>
    <p:sldId id="296" r:id="rId13"/>
    <p:sldId id="299" r:id="rId14"/>
    <p:sldId id="300" r:id="rId15"/>
    <p:sldId id="302" r:id="rId16"/>
    <p:sldId id="298" r:id="rId17"/>
    <p:sldId id="268" r:id="rId18"/>
    <p:sldId id="269" r:id="rId19"/>
    <p:sldId id="270" r:id="rId20"/>
    <p:sldId id="304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327" r:id="rId32"/>
    <p:sldId id="281" r:id="rId33"/>
    <p:sldId id="282" r:id="rId34"/>
    <p:sldId id="283" r:id="rId35"/>
    <p:sldId id="375" r:id="rId36"/>
    <p:sldId id="382" r:id="rId37"/>
    <p:sldId id="377" r:id="rId38"/>
    <p:sldId id="378" r:id="rId39"/>
    <p:sldId id="383" r:id="rId40"/>
    <p:sldId id="384" r:id="rId41"/>
    <p:sldId id="385" r:id="rId42"/>
    <p:sldId id="386" r:id="rId43"/>
    <p:sldId id="387" r:id="rId44"/>
    <p:sldId id="388" r:id="rId45"/>
    <p:sldId id="389" r:id="rId46"/>
    <p:sldId id="390" r:id="rId47"/>
    <p:sldId id="391" r:id="rId48"/>
    <p:sldId id="392" r:id="rId49"/>
    <p:sldId id="393" r:id="rId50"/>
    <p:sldId id="394" r:id="rId51"/>
    <p:sldId id="395" r:id="rId52"/>
    <p:sldId id="396" r:id="rId53"/>
    <p:sldId id="397" r:id="rId54"/>
    <p:sldId id="398" r:id="rId55"/>
    <p:sldId id="399" r:id="rId56"/>
    <p:sldId id="400" r:id="rId57"/>
    <p:sldId id="401" r:id="rId58"/>
    <p:sldId id="402" r:id="rId59"/>
    <p:sldId id="403" r:id="rId60"/>
    <p:sldId id="404" r:id="rId61"/>
    <p:sldId id="405" r:id="rId62"/>
    <p:sldId id="406" r:id="rId63"/>
    <p:sldId id="407" r:id="rId64"/>
    <p:sldId id="408" r:id="rId65"/>
    <p:sldId id="420" r:id="rId66"/>
    <p:sldId id="421" r:id="rId67"/>
    <p:sldId id="422" r:id="rId68"/>
    <p:sldId id="423" r:id="rId69"/>
    <p:sldId id="424" r:id="rId70"/>
    <p:sldId id="425" r:id="rId71"/>
    <p:sldId id="426" r:id="rId72"/>
    <p:sldId id="427" r:id="rId73"/>
    <p:sldId id="428" r:id="rId74"/>
    <p:sldId id="429" r:id="rId75"/>
    <p:sldId id="430" r:id="rId76"/>
    <p:sldId id="500" r:id="rId77"/>
    <p:sldId id="473" r:id="rId78"/>
    <p:sldId id="474" r:id="rId79"/>
    <p:sldId id="475" r:id="rId80"/>
    <p:sldId id="476" r:id="rId81"/>
    <p:sldId id="440" r:id="rId82"/>
    <p:sldId id="477" r:id="rId83"/>
    <p:sldId id="478" r:id="rId84"/>
    <p:sldId id="479" r:id="rId85"/>
    <p:sldId id="480" r:id="rId86"/>
    <p:sldId id="481" r:id="rId87"/>
    <p:sldId id="482" r:id="rId88"/>
    <p:sldId id="483" r:id="rId89"/>
    <p:sldId id="484" r:id="rId90"/>
    <p:sldId id="485" r:id="rId91"/>
    <p:sldId id="486" r:id="rId92"/>
    <p:sldId id="487" r:id="rId93"/>
    <p:sldId id="488" r:id="rId94"/>
    <p:sldId id="489" r:id="rId95"/>
    <p:sldId id="490" r:id="rId96"/>
    <p:sldId id="491" r:id="rId97"/>
    <p:sldId id="492" r:id="rId98"/>
    <p:sldId id="493" r:id="rId99"/>
    <p:sldId id="451" r:id="rId100"/>
    <p:sldId id="494" r:id="rId101"/>
    <p:sldId id="495" r:id="rId102"/>
    <p:sldId id="499" r:id="rId103"/>
    <p:sldId id="292" r:id="rId104"/>
    <p:sldId id="293" r:id="rId105"/>
    <p:sldId id="496" r:id="rId106"/>
    <p:sldId id="497" r:id="rId107"/>
    <p:sldId id="469" r:id="rId108"/>
    <p:sldId id="470" r:id="rId109"/>
    <p:sldId id="471" r:id="rId110"/>
    <p:sldId id="472" r:id="rId111"/>
    <p:sldId id="301" r:id="rId112"/>
    <p:sldId id="294" r:id="rId113"/>
    <p:sldId id="295" r:id="rId114"/>
    <p:sldId id="504" r:id="rId1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0000"/>
    <a:srgbClr val="C907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288978-D1A1-4EC0-9B44-81D9BBD764D8}" v="170" dt="2021-07-03T18:48:08.2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86410" autoAdjust="0"/>
  </p:normalViewPr>
  <p:slideViewPr>
    <p:cSldViewPr>
      <p:cViewPr varScale="1">
        <p:scale>
          <a:sx n="98" d="100"/>
          <a:sy n="98" d="100"/>
        </p:scale>
        <p:origin x="1548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08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25740"/>
    </p:cViewPr>
  </p:sorterViewPr>
  <p:notesViewPr>
    <p:cSldViewPr>
      <p:cViewPr varScale="1">
        <p:scale>
          <a:sx n="73" d="100"/>
          <a:sy n="73" d="100"/>
        </p:scale>
        <p:origin x="-154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viewProps" Target="viewProps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0159E1-204F-4705-86F0-8A3CD33A3FA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FCA9446-89BC-48CE-8CEB-A9417262B5A6}">
      <dgm:prSet/>
      <dgm:spPr/>
      <dgm:t>
        <a:bodyPr/>
        <a:lstStyle/>
        <a:p>
          <a:r>
            <a:rPr lang="en-US"/>
            <a:t>Teleworking</a:t>
          </a:r>
          <a:br>
            <a:rPr lang="en-US"/>
          </a:br>
          <a:r>
            <a:rPr lang="en-US"/>
            <a:t>Using smart phones to do some work at home</a:t>
          </a:r>
        </a:p>
      </dgm:t>
    </dgm:pt>
    <dgm:pt modelId="{1A3F0B95-1774-468D-A009-291EE867C098}" type="parTrans" cxnId="{5FA6374F-7F54-4A19-9131-D575E84BCAA9}">
      <dgm:prSet/>
      <dgm:spPr/>
      <dgm:t>
        <a:bodyPr/>
        <a:lstStyle/>
        <a:p>
          <a:endParaRPr lang="en-US"/>
        </a:p>
      </dgm:t>
    </dgm:pt>
    <dgm:pt modelId="{4B512D31-6052-4740-A070-CAFD0F53E360}" type="sibTrans" cxnId="{5FA6374F-7F54-4A19-9131-D575E84BCAA9}">
      <dgm:prSet/>
      <dgm:spPr/>
      <dgm:t>
        <a:bodyPr/>
        <a:lstStyle/>
        <a:p>
          <a:endParaRPr lang="en-US"/>
        </a:p>
      </dgm:t>
    </dgm:pt>
    <dgm:pt modelId="{A0FECA1D-C398-4166-8E30-8BC611FFE74C}">
      <dgm:prSet/>
      <dgm:spPr/>
      <dgm:t>
        <a:bodyPr/>
        <a:lstStyle/>
        <a:p>
          <a:r>
            <a:rPr lang="en-US"/>
            <a:t>Virtual Collaboration</a:t>
          </a:r>
          <a:br>
            <a:rPr lang="en-US"/>
          </a:br>
          <a:r>
            <a:rPr lang="en-US"/>
            <a:t>Using Zoom, Skype and other tools</a:t>
          </a:r>
        </a:p>
      </dgm:t>
    </dgm:pt>
    <dgm:pt modelId="{680D2269-BFD5-4E61-9C55-ECFAC16F1DC2}" type="parTrans" cxnId="{E413C2AE-3CAC-4DD1-9818-D74E5DCD0666}">
      <dgm:prSet/>
      <dgm:spPr/>
      <dgm:t>
        <a:bodyPr/>
        <a:lstStyle/>
        <a:p>
          <a:endParaRPr lang="en-US"/>
        </a:p>
      </dgm:t>
    </dgm:pt>
    <dgm:pt modelId="{9F6BE3E3-4779-4231-AE50-1B23B7562873}" type="sibTrans" cxnId="{E413C2AE-3CAC-4DD1-9818-D74E5DCD0666}">
      <dgm:prSet/>
      <dgm:spPr/>
      <dgm:t>
        <a:bodyPr/>
        <a:lstStyle/>
        <a:p>
          <a:endParaRPr lang="en-US"/>
        </a:p>
      </dgm:t>
    </dgm:pt>
    <dgm:pt modelId="{64025867-C24D-4214-B419-63627CCE67E2}">
      <dgm:prSet/>
      <dgm:spPr/>
      <dgm:t>
        <a:bodyPr/>
        <a:lstStyle/>
        <a:p>
          <a:r>
            <a:rPr lang="en-US"/>
            <a:t>New Media</a:t>
          </a:r>
          <a:br>
            <a:rPr lang="en-US"/>
          </a:br>
          <a:r>
            <a:rPr lang="en-US"/>
            <a:t>Required for job success</a:t>
          </a:r>
        </a:p>
      </dgm:t>
    </dgm:pt>
    <dgm:pt modelId="{440F9FB5-3310-4894-858C-B820155DBC92}" type="parTrans" cxnId="{BA0D8632-9B70-4082-A1B3-54979FDC8D00}">
      <dgm:prSet/>
      <dgm:spPr/>
      <dgm:t>
        <a:bodyPr/>
        <a:lstStyle/>
        <a:p>
          <a:endParaRPr lang="en-US"/>
        </a:p>
      </dgm:t>
    </dgm:pt>
    <dgm:pt modelId="{743F5D8B-EA23-457E-A007-E8A500F8F69A}" type="sibTrans" cxnId="{BA0D8632-9B70-4082-A1B3-54979FDC8D00}">
      <dgm:prSet/>
      <dgm:spPr/>
      <dgm:t>
        <a:bodyPr/>
        <a:lstStyle/>
        <a:p>
          <a:endParaRPr lang="en-US"/>
        </a:p>
      </dgm:t>
    </dgm:pt>
    <dgm:pt modelId="{2E8D3DC6-3E5D-431B-9A3C-311D7B82C529}" type="pres">
      <dgm:prSet presAssocID="{060159E1-204F-4705-86F0-8A3CD33A3FA9}" presName="linear" presStyleCnt="0">
        <dgm:presLayoutVars>
          <dgm:animLvl val="lvl"/>
          <dgm:resizeHandles val="exact"/>
        </dgm:presLayoutVars>
      </dgm:prSet>
      <dgm:spPr/>
    </dgm:pt>
    <dgm:pt modelId="{C8BBCC8D-7DEC-4BBD-9C54-178808FC6AA4}" type="pres">
      <dgm:prSet presAssocID="{4FCA9446-89BC-48CE-8CEB-A9417262B5A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6A8AD28-3E01-4908-9046-645D97778707}" type="pres">
      <dgm:prSet presAssocID="{4B512D31-6052-4740-A070-CAFD0F53E360}" presName="spacer" presStyleCnt="0"/>
      <dgm:spPr/>
    </dgm:pt>
    <dgm:pt modelId="{30E4489F-7459-4260-94CA-8FA8DD1D4903}" type="pres">
      <dgm:prSet presAssocID="{A0FECA1D-C398-4166-8E30-8BC611FFE74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3F2E3C1-21E7-48B4-91FC-4DCEC9DF5C80}" type="pres">
      <dgm:prSet presAssocID="{9F6BE3E3-4779-4231-AE50-1B23B7562873}" presName="spacer" presStyleCnt="0"/>
      <dgm:spPr/>
    </dgm:pt>
    <dgm:pt modelId="{D47F79D0-5A36-46FC-A9E7-649833D7DB81}" type="pres">
      <dgm:prSet presAssocID="{64025867-C24D-4214-B419-63627CCE67E2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A0D8632-9B70-4082-A1B3-54979FDC8D00}" srcId="{060159E1-204F-4705-86F0-8A3CD33A3FA9}" destId="{64025867-C24D-4214-B419-63627CCE67E2}" srcOrd="2" destOrd="0" parTransId="{440F9FB5-3310-4894-858C-B820155DBC92}" sibTransId="{743F5D8B-EA23-457E-A007-E8A500F8F69A}"/>
    <dgm:cxn modelId="{AE27E86C-E8F3-4011-8896-4065A8DF3F57}" type="presOf" srcId="{A0FECA1D-C398-4166-8E30-8BC611FFE74C}" destId="{30E4489F-7459-4260-94CA-8FA8DD1D4903}" srcOrd="0" destOrd="0" presId="urn:microsoft.com/office/officeart/2005/8/layout/vList2"/>
    <dgm:cxn modelId="{5FA6374F-7F54-4A19-9131-D575E84BCAA9}" srcId="{060159E1-204F-4705-86F0-8A3CD33A3FA9}" destId="{4FCA9446-89BC-48CE-8CEB-A9417262B5A6}" srcOrd="0" destOrd="0" parTransId="{1A3F0B95-1774-468D-A009-291EE867C098}" sibTransId="{4B512D31-6052-4740-A070-CAFD0F53E360}"/>
    <dgm:cxn modelId="{0E957B83-C884-4BE5-B0A5-4FEC09ADC3F6}" type="presOf" srcId="{64025867-C24D-4214-B419-63627CCE67E2}" destId="{D47F79D0-5A36-46FC-A9E7-649833D7DB81}" srcOrd="0" destOrd="0" presId="urn:microsoft.com/office/officeart/2005/8/layout/vList2"/>
    <dgm:cxn modelId="{E413C2AE-3CAC-4DD1-9818-D74E5DCD0666}" srcId="{060159E1-204F-4705-86F0-8A3CD33A3FA9}" destId="{A0FECA1D-C398-4166-8E30-8BC611FFE74C}" srcOrd="1" destOrd="0" parTransId="{680D2269-BFD5-4E61-9C55-ECFAC16F1DC2}" sibTransId="{9F6BE3E3-4779-4231-AE50-1B23B7562873}"/>
    <dgm:cxn modelId="{BA0078C8-C403-4836-BA61-9C320A2FC117}" type="presOf" srcId="{4FCA9446-89BC-48CE-8CEB-A9417262B5A6}" destId="{C8BBCC8D-7DEC-4BBD-9C54-178808FC6AA4}" srcOrd="0" destOrd="0" presId="urn:microsoft.com/office/officeart/2005/8/layout/vList2"/>
    <dgm:cxn modelId="{4ABC75CE-27EA-47F9-B3FA-5341B6FC17CA}" type="presOf" srcId="{060159E1-204F-4705-86F0-8A3CD33A3FA9}" destId="{2E8D3DC6-3E5D-431B-9A3C-311D7B82C529}" srcOrd="0" destOrd="0" presId="urn:microsoft.com/office/officeart/2005/8/layout/vList2"/>
    <dgm:cxn modelId="{3D5FA64A-7BDD-49D6-B230-B9CF780AEE01}" type="presParOf" srcId="{2E8D3DC6-3E5D-431B-9A3C-311D7B82C529}" destId="{C8BBCC8D-7DEC-4BBD-9C54-178808FC6AA4}" srcOrd="0" destOrd="0" presId="urn:microsoft.com/office/officeart/2005/8/layout/vList2"/>
    <dgm:cxn modelId="{3D1FB908-7B59-4DB8-B2E4-9AD158D0865D}" type="presParOf" srcId="{2E8D3DC6-3E5D-431B-9A3C-311D7B82C529}" destId="{E6A8AD28-3E01-4908-9046-645D97778707}" srcOrd="1" destOrd="0" presId="urn:microsoft.com/office/officeart/2005/8/layout/vList2"/>
    <dgm:cxn modelId="{3A0041F8-8A63-482B-897A-CBD1FAFDBE5D}" type="presParOf" srcId="{2E8D3DC6-3E5D-431B-9A3C-311D7B82C529}" destId="{30E4489F-7459-4260-94CA-8FA8DD1D4903}" srcOrd="2" destOrd="0" presId="urn:microsoft.com/office/officeart/2005/8/layout/vList2"/>
    <dgm:cxn modelId="{9AD2115A-B9BE-41FA-80CF-C1014321C761}" type="presParOf" srcId="{2E8D3DC6-3E5D-431B-9A3C-311D7B82C529}" destId="{C3F2E3C1-21E7-48B4-91FC-4DCEC9DF5C80}" srcOrd="3" destOrd="0" presId="urn:microsoft.com/office/officeart/2005/8/layout/vList2"/>
    <dgm:cxn modelId="{92BF67CA-52A3-4CD6-B7A3-73B3FFBE581A}" type="presParOf" srcId="{2E8D3DC6-3E5D-431B-9A3C-311D7B82C529}" destId="{D47F79D0-5A36-46FC-A9E7-649833D7DB8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BBCC8D-7DEC-4BBD-9C54-178808FC6AA4}">
      <dsp:nvSpPr>
        <dsp:cNvPr id="0" name=""/>
        <dsp:cNvSpPr/>
      </dsp:nvSpPr>
      <dsp:spPr>
        <a:xfrm>
          <a:off x="0" y="575677"/>
          <a:ext cx="3163888" cy="11583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Teleworking</a:t>
          </a:r>
          <a:br>
            <a:rPr lang="en-US" sz="2200" kern="1200"/>
          </a:br>
          <a:r>
            <a:rPr lang="en-US" sz="2200" kern="1200"/>
            <a:t>Using smart phones to do some work at home</a:t>
          </a:r>
        </a:p>
      </dsp:txBody>
      <dsp:txXfrm>
        <a:off x="56544" y="632221"/>
        <a:ext cx="3050800" cy="1045212"/>
      </dsp:txXfrm>
    </dsp:sp>
    <dsp:sp modelId="{30E4489F-7459-4260-94CA-8FA8DD1D4903}">
      <dsp:nvSpPr>
        <dsp:cNvPr id="0" name=""/>
        <dsp:cNvSpPr/>
      </dsp:nvSpPr>
      <dsp:spPr>
        <a:xfrm>
          <a:off x="0" y="1797337"/>
          <a:ext cx="3163888" cy="11583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Virtual Collaboration</a:t>
          </a:r>
          <a:br>
            <a:rPr lang="en-US" sz="2200" kern="1200"/>
          </a:br>
          <a:r>
            <a:rPr lang="en-US" sz="2200" kern="1200"/>
            <a:t>Using Zoom, Skype and other tools</a:t>
          </a:r>
        </a:p>
      </dsp:txBody>
      <dsp:txXfrm>
        <a:off x="56544" y="1853881"/>
        <a:ext cx="3050800" cy="1045212"/>
      </dsp:txXfrm>
    </dsp:sp>
    <dsp:sp modelId="{D47F79D0-5A36-46FC-A9E7-649833D7DB81}">
      <dsp:nvSpPr>
        <dsp:cNvPr id="0" name=""/>
        <dsp:cNvSpPr/>
      </dsp:nvSpPr>
      <dsp:spPr>
        <a:xfrm>
          <a:off x="0" y="3018997"/>
          <a:ext cx="3163888" cy="11583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New Media</a:t>
          </a:r>
          <a:br>
            <a:rPr lang="en-US" sz="2200" kern="1200"/>
          </a:br>
          <a:r>
            <a:rPr lang="en-US" sz="2200" kern="1200"/>
            <a:t>Required for job success</a:t>
          </a:r>
        </a:p>
      </dsp:txBody>
      <dsp:txXfrm>
        <a:off x="56544" y="3075541"/>
        <a:ext cx="3050800" cy="10452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8118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en-US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en-US"/>
              <a:t>Click to edit Master text styles</a:t>
            </a:r>
          </a:p>
          <a:p>
            <a:pPr lvl="1"/>
            <a:r>
              <a:rPr lang="ru-RU" altLang="en-US"/>
              <a:t>Second level</a:t>
            </a:r>
          </a:p>
          <a:p>
            <a:pPr lvl="2"/>
            <a:r>
              <a:rPr lang="ru-RU" altLang="en-US"/>
              <a:t>Third level</a:t>
            </a:r>
          </a:p>
          <a:p>
            <a:pPr lvl="3"/>
            <a:r>
              <a:rPr lang="ru-RU" altLang="en-US"/>
              <a:t>Fourth level</a:t>
            </a:r>
          </a:p>
          <a:p>
            <a:pPr lvl="4"/>
            <a:r>
              <a:rPr lang="ru-RU" altLang="en-US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40AFFE1-637D-42E0-B20D-1B71C4C19A59}" type="slidenum">
              <a:rPr lang="ru-RU" altLang="en-US"/>
              <a:pPr/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5133573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AFFE1-637D-42E0-B20D-1B71C4C19A59}" type="slidenum">
              <a:rPr lang="ru-RU" altLang="en-US" smtClean="0"/>
              <a:pPr/>
              <a:t>2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227353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704541E-E0D0-469B-8E27-6DF03BAB1C06}" type="slidenum">
              <a:rPr lang="en-US" altLang="en-US" smtClean="0"/>
              <a:pPr>
                <a:spcBef>
                  <a:spcPct val="0"/>
                </a:spcBef>
              </a:pPr>
              <a:t>85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270551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8ECE34-8FC2-495C-AD5C-444A1C6D7471}" type="slidenum">
              <a:rPr lang="ru-RU" altLang="en-US" smtClean="0"/>
              <a:pPr/>
              <a:t>96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003296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0AFFE1-637D-42E0-B20D-1B71C4C19A59}" type="slidenum">
              <a:rPr lang="ru-RU" altLang="en-US" smtClean="0"/>
              <a:pPr/>
              <a:t>3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4979742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Calibri" pitchFamily="34" charset="0"/>
              </a:rPr>
              <a:t>Here are some sample careers matching each type.  We can see good opportunities for each type.  </a:t>
            </a:r>
          </a:p>
        </p:txBody>
      </p:sp>
      <p:sp>
        <p:nvSpPr>
          <p:cNvPr id="176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15CB2D7B-1340-4786-A31C-E7B1E7A12C7D}" type="slidenum">
              <a:rPr lang="en-US" altLang="en-US" smtClean="0">
                <a:ea typeface="MS PGothic" pitchFamily="34" charset="-128"/>
              </a:rPr>
              <a:pPr eaLnBrk="1" hangingPunct="1"/>
              <a:t>19</a:t>
            </a:fld>
            <a:endParaRPr lang="en-US" altLang="en-US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9209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7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</a:endParaRPr>
          </a:p>
        </p:txBody>
      </p:sp>
      <p:sp>
        <p:nvSpPr>
          <p:cNvPr id="177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EC02FF66-6013-45DE-8311-2364741F6AF5}" type="slidenum">
              <a:rPr lang="en-US" altLang="en-US" smtClean="0"/>
              <a:pPr eaLnBrk="1" hangingPunct="1"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2695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81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Calibri" pitchFamily="34" charset="0"/>
              </a:rPr>
              <a:t>Here are some sample occupations for each type.  Note that there are good opportunities for each type.  </a:t>
            </a:r>
          </a:p>
        </p:txBody>
      </p:sp>
      <p:sp>
        <p:nvSpPr>
          <p:cNvPr id="1781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EB8CE74-1582-4D1E-A956-C1A0DEDE7AB4}" type="slidenum">
              <a:rPr lang="en-US" altLang="en-US" smtClean="0">
                <a:ea typeface="MS PGothic" pitchFamily="34" charset="-128"/>
              </a:rPr>
              <a:pPr eaLnBrk="1" hangingPunct="1"/>
              <a:t>24</a:t>
            </a:fld>
            <a:endParaRPr lang="en-US" altLang="en-US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90086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9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Calibri" pitchFamily="34" charset="0"/>
              </a:rPr>
              <a:t>Here is an example of what sensing type students have written in the past:</a:t>
            </a:r>
          </a:p>
          <a:p>
            <a:r>
              <a:rPr lang="en-US" altLang="en-US">
                <a:latin typeface="Calibri" pitchFamily="34" charset="0"/>
              </a:rPr>
              <a:t>The apple is colored red and yellow.  It is round, tasty, and healthy. It smells fresh and tastes good.  </a:t>
            </a:r>
          </a:p>
          <a:p>
            <a:endParaRPr lang="en-US" altLang="en-US">
              <a:latin typeface="Calibri" pitchFamily="34" charset="0"/>
            </a:endParaRPr>
          </a:p>
          <a:p>
            <a:r>
              <a:rPr lang="en-US" altLang="en-US">
                <a:latin typeface="Calibri" pitchFamily="34" charset="0"/>
              </a:rPr>
              <a:t>If you have a strong preference for sensing, you may have written something similar.  Ask for volunteers to share results. </a:t>
            </a:r>
          </a:p>
          <a:p>
            <a:endParaRPr lang="en-US" altLang="en-US">
              <a:latin typeface="Calibri" pitchFamily="34" charset="0"/>
            </a:endParaRPr>
          </a:p>
          <a:p>
            <a:r>
              <a:rPr lang="en-US" altLang="en-US">
                <a:latin typeface="Calibri" pitchFamily="34" charset="0"/>
              </a:rPr>
              <a:t>Here is an example of what intuitive student have written:</a:t>
            </a:r>
          </a:p>
          <a:p>
            <a:r>
              <a:rPr lang="en-US" altLang="en-US">
                <a:latin typeface="Calibri" pitchFamily="34" charset="0"/>
              </a:rPr>
              <a:t>This apple has made a long journey.  Its life began as a seed thrown into a desolate field by a young boy who was enjoying the apple on a summer night.  </a:t>
            </a:r>
          </a:p>
          <a:p>
            <a:endParaRPr lang="en-US" altLang="en-US">
              <a:latin typeface="Calibri" pitchFamily="34" charset="0"/>
            </a:endParaRPr>
          </a:p>
          <a:p>
            <a:r>
              <a:rPr lang="en-US" altLang="en-US">
                <a:latin typeface="Calibri" pitchFamily="34" charset="0"/>
              </a:rPr>
              <a:t>If you have a strong preference for intuitive, you may have written as creative story about the apple.  Ask for volunteers to share results.  </a:t>
            </a:r>
          </a:p>
        </p:txBody>
      </p:sp>
      <p:sp>
        <p:nvSpPr>
          <p:cNvPr id="179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5B26AA1-E0A8-4F9E-BB8F-3239528DF798}" type="slidenum">
              <a:rPr lang="en-US" altLang="en-US" smtClean="0">
                <a:ea typeface="MS PGothic" pitchFamily="34" charset="-128"/>
              </a:rPr>
              <a:pPr eaLnBrk="1" hangingPunct="1"/>
              <a:t>26</a:t>
            </a:fld>
            <a:endParaRPr lang="en-US" altLang="en-US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8321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Calibri" pitchFamily="34" charset="0"/>
              </a:rPr>
              <a:t>Here are some sample careers for each type.  </a:t>
            </a:r>
          </a:p>
        </p:txBody>
      </p:sp>
      <p:sp>
        <p:nvSpPr>
          <p:cNvPr id="180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29AC1F2C-2492-421E-A927-87903236CEF3}" type="slidenum">
              <a:rPr lang="en-US" altLang="en-US" smtClean="0">
                <a:ea typeface="MS PGothic" pitchFamily="34" charset="-128"/>
              </a:rPr>
              <a:pPr eaLnBrk="1" hangingPunct="1"/>
              <a:t>29</a:t>
            </a:fld>
            <a:endParaRPr lang="en-US" altLang="en-US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51857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Calibri" pitchFamily="34" charset="0"/>
              </a:rPr>
              <a:t>Here are some sample occupations for each type. </a:t>
            </a:r>
          </a:p>
        </p:txBody>
      </p:sp>
      <p:sp>
        <p:nvSpPr>
          <p:cNvPr id="181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FB3D7EDC-22FF-4972-AD12-127F437EEFF2}" type="slidenum">
              <a:rPr lang="en-US" altLang="en-US" smtClean="0">
                <a:ea typeface="MS PGothic" pitchFamily="34" charset="-128"/>
              </a:rPr>
              <a:pPr eaLnBrk="1" hangingPunct="1"/>
              <a:t>33</a:t>
            </a:fld>
            <a:endParaRPr lang="en-US" altLang="en-US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35951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itchFamily="34" charset="0"/>
            </a:endParaRPr>
          </a:p>
        </p:txBody>
      </p:sp>
      <p:sp>
        <p:nvSpPr>
          <p:cNvPr id="182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B2E14F59-2BE9-4EF3-939B-CFCE7CE0BC73}" type="slidenum">
              <a:rPr lang="en-US" altLang="en-US" smtClean="0"/>
              <a:pPr eaLnBrk="1" hangingPunct="1"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2813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92500" y="620713"/>
            <a:ext cx="4176713" cy="893762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>
              <a:defRPr sz="2000" b="1"/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ru-RU" altLang="en-US" noProof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92500" y="1412875"/>
            <a:ext cx="4176713" cy="503238"/>
          </a:xfrm>
          <a:effectLst>
            <a:outerShdw dist="17961" dir="2700000" algn="ctr" rotWithShape="0">
              <a:schemeClr val="bg2"/>
            </a:outerShdw>
          </a:effectLst>
        </p:spPr>
        <p:txBody>
          <a:bodyPr/>
          <a:lstStyle>
            <a:lvl1pPr marL="0" indent="0">
              <a:buFontTx/>
              <a:buNone/>
              <a:defRPr sz="2000" b="1"/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ru-RU" altLang="en-US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7059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62713" y="333375"/>
            <a:ext cx="1638300" cy="54721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47813" y="333375"/>
            <a:ext cx="4762500" cy="54721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7729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050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05000"/>
            <a:ext cx="38100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399213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99213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99213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A81E4-E3FD-470B-9706-1598FD39DA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269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4995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0427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19250" y="1052513"/>
            <a:ext cx="3163888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35538" y="1052513"/>
            <a:ext cx="3165475" cy="4752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4485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20874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5277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397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7129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15100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333375"/>
            <a:ext cx="6408737" cy="508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ru-RU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19250" y="1052513"/>
            <a:ext cx="6481763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nsplash.com/@tandemxvisuals?utm_source=unsplash&amp;utm_medium=referral&amp;utm_content=creditCopyTex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hyperlink" Target="https://unsplash.com/s/photos/buffalo?utm_source=unsplash&amp;utm_medium=referral&amp;utm_content=creditCopyText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ynextmove.org/explore/ip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23862" y="76200"/>
            <a:ext cx="8229600" cy="1524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dirty="0">
                <a:solidFill>
                  <a:srgbClr val="663300"/>
                </a:solidFill>
                <a:latin typeface="Arial Rounded MT Bold" pitchFamily="34" charset="0"/>
              </a:rPr>
              <a:t>Walk with Nature as One: Choosing Your Major</a:t>
            </a:r>
            <a:br>
              <a:rPr lang="en-US" altLang="en-US" sz="2800" dirty="0">
                <a:solidFill>
                  <a:srgbClr val="663300"/>
                </a:solidFill>
                <a:latin typeface="Arial Rounded MT Bold" pitchFamily="34" charset="0"/>
              </a:rPr>
            </a:br>
            <a:r>
              <a:rPr lang="en-US" altLang="en-US" dirty="0">
                <a:solidFill>
                  <a:srgbClr val="663300"/>
                </a:solidFill>
                <a:latin typeface="Arial Rounded MT Bold" pitchFamily="34" charset="0"/>
              </a:rPr>
              <a:t>Chapter 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en-US" b="1" dirty="0"/>
              <a:t>Personality Type 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143000"/>
            <a:ext cx="7056438" cy="54737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dirty="0"/>
              <a:t>We are born with certain preferences that we develop over a lifetime.</a:t>
            </a:r>
          </a:p>
          <a:p>
            <a:r>
              <a:rPr lang="en-US" dirty="0"/>
              <a:t>Each person is different and unique just like fingerprints or snowflakes.</a:t>
            </a:r>
          </a:p>
          <a:p>
            <a:r>
              <a:rPr lang="en-US" dirty="0"/>
              <a:t>Knowing your personal strengths will increase self-understanding and help you make a good choice of a major.  </a:t>
            </a:r>
          </a:p>
          <a:p>
            <a:endParaRPr lang="en-US" altLang="en-US" dirty="0"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905000"/>
            <a:ext cx="6408737" cy="508000"/>
          </a:xfrm>
        </p:spPr>
        <p:txBody>
          <a:bodyPr/>
          <a:lstStyle/>
          <a:p>
            <a:r>
              <a:rPr lang="en-US" dirty="0"/>
              <a:t>Teaching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3680" y="3917156"/>
            <a:ext cx="6481763" cy="1690687"/>
          </a:xfrm>
        </p:spPr>
        <p:txBody>
          <a:bodyPr/>
          <a:lstStyle/>
          <a:p>
            <a:r>
              <a:rPr lang="en-US" dirty="0"/>
              <a:t>As older teachers retire, there will be an increasing need for teachers. </a:t>
            </a:r>
          </a:p>
        </p:txBody>
      </p:sp>
      <p:pic>
        <p:nvPicPr>
          <p:cNvPr id="245762" name="Picture 2" descr="This is a photo of a teacher with her students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-38100"/>
            <a:ext cx="37338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11014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600200"/>
            <a:ext cx="6408737" cy="508000"/>
          </a:xfrm>
        </p:spPr>
        <p:txBody>
          <a:bodyPr/>
          <a:lstStyle/>
          <a:p>
            <a:r>
              <a:rPr lang="en-US" dirty="0"/>
              <a:t>Security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2667000"/>
            <a:ext cx="6481763" cy="3367087"/>
          </a:xfrm>
        </p:spPr>
        <p:txBody>
          <a:bodyPr/>
          <a:lstStyle/>
          <a:p>
            <a:r>
              <a:rPr lang="en-US" dirty="0"/>
              <a:t>Law enforcement</a:t>
            </a:r>
          </a:p>
          <a:p>
            <a:r>
              <a:rPr lang="en-US" dirty="0"/>
              <a:t>Intelligence</a:t>
            </a:r>
          </a:p>
          <a:p>
            <a:r>
              <a:rPr lang="en-US" dirty="0"/>
              <a:t>Forensics</a:t>
            </a:r>
          </a:p>
          <a:p>
            <a:r>
              <a:rPr lang="en-US" dirty="0"/>
              <a:t>International relations </a:t>
            </a:r>
          </a:p>
          <a:p>
            <a:r>
              <a:rPr lang="en-US" dirty="0"/>
              <a:t>Foreign affairs</a:t>
            </a:r>
          </a:p>
          <a:p>
            <a:r>
              <a:rPr lang="en-US" dirty="0"/>
              <a:t>Security administration</a:t>
            </a:r>
          </a:p>
        </p:txBody>
      </p:sp>
      <p:pic>
        <p:nvPicPr>
          <p:cNvPr id="246786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883" y="228600"/>
            <a:ext cx="4501166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7703629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460" y="2743200"/>
            <a:ext cx="2801079" cy="334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itle 2"/>
          <p:cNvSpPr>
            <a:spLocks noGrp="1"/>
          </p:cNvSpPr>
          <p:nvPr>
            <p:ph type="title"/>
          </p:nvPr>
        </p:nvSpPr>
        <p:spPr>
          <a:xfrm>
            <a:off x="467544" y="1556792"/>
            <a:ext cx="7817692" cy="508000"/>
          </a:xfrm>
        </p:spPr>
        <p:txBody>
          <a:bodyPr>
            <a:noAutofit/>
          </a:bodyPr>
          <a:lstStyle/>
          <a:p>
            <a:pPr algn="ctr"/>
            <a:r>
              <a:rPr lang="en-US" altLang="en-US" sz="3200" dirty="0">
                <a:latin typeface="Arial Rounded MT Bold" panose="020F0704030504030204" pitchFamily="34" charset="0"/>
              </a:rPr>
              <a:t>The </a:t>
            </a:r>
            <a:r>
              <a:rPr lang="en-US" altLang="en-US" sz="3200" dirty="0" err="1">
                <a:latin typeface="Arial Rounded MT Bold" panose="020F0704030504030204" pitchFamily="34" charset="0"/>
              </a:rPr>
              <a:t>TruTalent</a:t>
            </a:r>
            <a:r>
              <a:rPr lang="en-US" altLang="en-US" sz="3200" dirty="0">
                <a:latin typeface="Arial Rounded MT Bold" panose="020F0704030504030204" pitchFamily="34" charset="0"/>
              </a:rPr>
              <a:t> Skills Assessment</a:t>
            </a:r>
            <a:br>
              <a:rPr lang="en-US" altLang="en-US" sz="3200" dirty="0">
                <a:latin typeface="Arial Rounded MT Bold" panose="020F0704030504030204" pitchFamily="34" charset="0"/>
              </a:rPr>
            </a:br>
            <a:r>
              <a:rPr lang="en-US" altLang="en-US" sz="3200" dirty="0">
                <a:latin typeface="Arial Rounded MT Bold" panose="020F0704030504030204" pitchFamily="34" charset="0"/>
              </a:rPr>
              <a:t>Rate Your Skills for Success</a:t>
            </a:r>
            <a:br>
              <a:rPr lang="en-US" altLang="en-US" sz="3200" dirty="0">
                <a:latin typeface="Arial Rounded MT Bold" panose="020F0704030504030204" pitchFamily="34" charset="0"/>
              </a:rPr>
            </a:br>
            <a:r>
              <a:rPr lang="en-US" altLang="en-US" sz="3200" dirty="0">
                <a:latin typeface="Arial Rounded MT Bold" panose="020F0704030504030204" pitchFamily="34" charset="0"/>
              </a:rPr>
              <a:t>In the workplace</a:t>
            </a:r>
          </a:p>
        </p:txBody>
      </p:sp>
    </p:spTree>
    <p:extLst>
      <p:ext uri="{BB962C8B-B14F-4D97-AF65-F5344CB8AC3E}">
        <p14:creationId xmlns:p14="http://schemas.microsoft.com/office/powerpoint/2010/main" val="161505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686" y="1219200"/>
            <a:ext cx="7416800" cy="508000"/>
          </a:xfrm>
        </p:spPr>
        <p:txBody>
          <a:bodyPr/>
          <a:lstStyle/>
          <a:p>
            <a:pPr algn="ctr"/>
            <a:r>
              <a:rPr lang="en-US" sz="3200" b="1" dirty="0"/>
              <a:t>Other Factors in Choosing a Major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484313"/>
            <a:ext cx="7416800" cy="51117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</a:t>
            </a:r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2133600"/>
            <a:ext cx="4541772" cy="4293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98178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990600"/>
            <a:ext cx="6481763" cy="475297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Once your have completed the assessments, you may have several job options to consider. </a:t>
            </a:r>
          </a:p>
          <a:p>
            <a:pPr marL="0" indent="0">
              <a:buNone/>
            </a:pPr>
            <a:r>
              <a:rPr lang="en-US" sz="2400" dirty="0"/>
              <a:t> </a:t>
            </a:r>
          </a:p>
          <a:p>
            <a:pPr marL="2286000" lvl="5" indent="0">
              <a:buNone/>
            </a:pPr>
            <a:r>
              <a:rPr lang="en-US" sz="2400" dirty="0"/>
              <a:t>Research the job outlook to find out which  jobs will be available and how much they pay. 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Some students may opt for lower</a:t>
            </a:r>
          </a:p>
          <a:p>
            <a:pPr marL="0" indent="0">
              <a:buNone/>
            </a:pPr>
            <a:r>
              <a:rPr lang="en-US" sz="2400" dirty="0"/>
              <a:t>Paying jobs that serve humanity</a:t>
            </a:r>
          </a:p>
          <a:p>
            <a:pPr marL="0" indent="0">
              <a:buNone/>
            </a:pPr>
            <a:r>
              <a:rPr lang="en-US" sz="2400" dirty="0"/>
              <a:t>and provide personal fulfillment.   </a:t>
            </a:r>
          </a:p>
        </p:txBody>
      </p:sp>
      <p:pic>
        <p:nvPicPr>
          <p:cNvPr id="4" name="Picture 3" descr="This graphic says, &quot;Change the World.&quo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4800600"/>
            <a:ext cx="2839842" cy="1895474"/>
          </a:xfrm>
          <a:prstGeom prst="rect">
            <a:avLst/>
          </a:prstGeom>
        </p:spPr>
      </p:pic>
      <p:pic>
        <p:nvPicPr>
          <p:cNvPr id="5" name="Picture 4" descr="Photo of money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362200"/>
            <a:ext cx="2389229" cy="167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C8567D-2895-4D4D-B394-ED257B454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304800"/>
            <a:ext cx="6408737" cy="508000"/>
          </a:xfrm>
        </p:spPr>
        <p:txBody>
          <a:bodyPr/>
          <a:lstStyle/>
          <a:p>
            <a:r>
              <a:rPr lang="en-US" dirty="0"/>
              <a:t>Career Research </a:t>
            </a:r>
          </a:p>
        </p:txBody>
      </p:sp>
    </p:spTree>
    <p:extLst>
      <p:ext uri="{BB962C8B-B14F-4D97-AF65-F5344CB8AC3E}">
        <p14:creationId xmlns:p14="http://schemas.microsoft.com/office/powerpoint/2010/main" val="345924807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611560" y="908720"/>
            <a:ext cx="6548264" cy="1223963"/>
          </a:xfrm>
        </p:spPr>
        <p:txBody>
          <a:bodyPr/>
          <a:lstStyle/>
          <a:p>
            <a:r>
              <a:rPr lang="en-US" altLang="en-US" sz="3200" dirty="0">
                <a:latin typeface="Arial Rounded MT Bold" panose="020F0704030504030204" pitchFamily="34" charset="0"/>
              </a:rPr>
              <a:t>           Top Jobs for the Future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sz="half" idx="1"/>
          </p:nvPr>
        </p:nvSpPr>
        <p:spPr>
          <a:xfrm>
            <a:off x="914401" y="2209800"/>
            <a:ext cx="3810000" cy="4465320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Business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Education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Entertainment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Health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Information Technology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Travel/Transportation</a:t>
            </a:r>
          </a:p>
        </p:txBody>
      </p:sp>
      <p:sp>
        <p:nvSpPr>
          <p:cNvPr id="26628" name="Content Placeholder 3"/>
          <p:cNvSpPr>
            <a:spLocks noGrp="1"/>
          </p:cNvSpPr>
          <p:nvPr>
            <p:ph sz="half" idx="2"/>
          </p:nvPr>
        </p:nvSpPr>
        <p:spPr>
          <a:xfrm>
            <a:off x="4852223" y="2286000"/>
            <a:ext cx="3810000" cy="4465320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Law/Law enforcement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Services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Sports and related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Technology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Trades </a:t>
            </a:r>
          </a:p>
        </p:txBody>
      </p:sp>
      <p:pic>
        <p:nvPicPr>
          <p:cNvPr id="256002" name="Picture 2" descr="This graphic contains a sign with many different careers showing that there are many choices in making a career decision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175" y="4235951"/>
            <a:ext cx="2705100" cy="2622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702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4"/>
          <p:cNvSpPr>
            <a:spLocks noGrp="1"/>
          </p:cNvSpPr>
          <p:nvPr>
            <p:ph type="title"/>
          </p:nvPr>
        </p:nvSpPr>
        <p:spPr>
          <a:xfrm>
            <a:off x="457200" y="1219200"/>
            <a:ext cx="6439386" cy="990600"/>
          </a:xfrm>
        </p:spPr>
        <p:txBody>
          <a:bodyPr/>
          <a:lstStyle/>
          <a:p>
            <a:pPr algn="ctr"/>
            <a:r>
              <a:rPr lang="en-US" altLang="en-US" sz="3200" b="0" dirty="0">
                <a:latin typeface="Arial Rounded MT Bold" panose="020F0704030504030204" pitchFamily="34" charset="0"/>
              </a:rPr>
              <a:t>10 Highest Salary Increase</a:t>
            </a:r>
          </a:p>
        </p:txBody>
      </p:sp>
      <p:sp>
        <p:nvSpPr>
          <p:cNvPr id="30723" name="Content Placeholder 5"/>
          <p:cNvSpPr>
            <a:spLocks noGrp="1"/>
          </p:cNvSpPr>
          <p:nvPr>
            <p:ph sz="half" idx="1"/>
          </p:nvPr>
        </p:nvSpPr>
        <p:spPr>
          <a:xfrm>
            <a:off x="251520" y="2708920"/>
            <a:ext cx="4176464" cy="4114800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Century Gothic" panose="020B0502020202020204" pitchFamily="34" charset="0"/>
              </a:rPr>
              <a:t>Management Scientific, Technical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Century Gothic" panose="020B0502020202020204" pitchFamily="34" charset="0"/>
              </a:rPr>
              <a:t>Physicians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Century Gothic" panose="020B0502020202020204" pitchFamily="34" charset="0"/>
              </a:rPr>
              <a:t>Computer Systems design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Century Gothic" panose="020B0502020202020204" pitchFamily="34" charset="0"/>
              </a:rPr>
              <a:t>General merchandise stores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Century Gothic" panose="020B0502020202020204" pitchFamily="34" charset="0"/>
              </a:rPr>
              <a:t>Employment Services</a:t>
            </a:r>
          </a:p>
        </p:txBody>
      </p:sp>
      <p:sp>
        <p:nvSpPr>
          <p:cNvPr id="30724" name="Content Placeholder 6"/>
          <p:cNvSpPr>
            <a:spLocks noGrp="1"/>
          </p:cNvSpPr>
          <p:nvPr>
            <p:ph sz="half" idx="2"/>
          </p:nvPr>
        </p:nvSpPr>
        <p:spPr>
          <a:xfrm>
            <a:off x="4860032" y="2710706"/>
            <a:ext cx="4176464" cy="4114800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Local government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Home health care services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Services for elderly and disabled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Nursing care facilities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Full-service restaurants </a:t>
            </a:r>
          </a:p>
        </p:txBody>
      </p:sp>
    </p:spTree>
    <p:extLst>
      <p:ext uri="{BB962C8B-B14F-4D97-AF65-F5344CB8AC3E}">
        <p14:creationId xmlns:p14="http://schemas.microsoft.com/office/powerpoint/2010/main" val="175446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3"/>
          <p:cNvSpPr>
            <a:spLocks noGrp="1"/>
          </p:cNvSpPr>
          <p:nvPr>
            <p:ph type="title"/>
          </p:nvPr>
        </p:nvSpPr>
        <p:spPr>
          <a:xfrm>
            <a:off x="1295400" y="1295400"/>
            <a:ext cx="6476256" cy="842963"/>
          </a:xfrm>
        </p:spPr>
        <p:txBody>
          <a:bodyPr/>
          <a:lstStyle/>
          <a:p>
            <a:pPr algn="ctr"/>
            <a:r>
              <a:rPr lang="en-US" altLang="en-US" sz="3200" b="0" dirty="0">
                <a:latin typeface="Arial Rounded MT Bold" panose="020F0704030504030204" pitchFamily="34" charset="0"/>
              </a:rPr>
              <a:t>10 Fastest Growing</a:t>
            </a:r>
          </a:p>
        </p:txBody>
      </p:sp>
      <p:sp>
        <p:nvSpPr>
          <p:cNvPr id="29699" name="Content Placeholder 4"/>
          <p:cNvSpPr>
            <a:spLocks noGrp="1"/>
          </p:cNvSpPr>
          <p:nvPr>
            <p:ph sz="half" idx="1"/>
          </p:nvPr>
        </p:nvSpPr>
        <p:spPr>
          <a:xfrm>
            <a:off x="304800" y="2514600"/>
            <a:ext cx="4458698" cy="4465320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Biomedical engineer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Network systems and data communications analyst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Home health aides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Personal and home care aides</a:t>
            </a:r>
          </a:p>
        </p:txBody>
      </p:sp>
      <p:sp>
        <p:nvSpPr>
          <p:cNvPr id="29700" name="Content Placeholder 5"/>
          <p:cNvSpPr>
            <a:spLocks noGrp="1"/>
          </p:cNvSpPr>
          <p:nvPr>
            <p:ph sz="half" idx="2"/>
          </p:nvPr>
        </p:nvSpPr>
        <p:spPr>
          <a:xfrm>
            <a:off x="4800600" y="2514600"/>
            <a:ext cx="3810000" cy="4465320"/>
          </a:xfrm>
        </p:spPr>
        <p:txBody>
          <a:bodyPr/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Financial examiners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Medical scientists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Physician assistants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Skin care specialists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Biochemists and biophysicists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Athletic Trainers</a:t>
            </a:r>
          </a:p>
        </p:txBody>
      </p:sp>
    </p:spTree>
    <p:extLst>
      <p:ext uri="{BB962C8B-B14F-4D97-AF65-F5344CB8AC3E}">
        <p14:creationId xmlns:p14="http://schemas.microsoft.com/office/powerpoint/2010/main" val="390109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4"/>
          <p:cNvSpPr>
            <a:spLocks noGrp="1"/>
          </p:cNvSpPr>
          <p:nvPr>
            <p:ph type="title"/>
          </p:nvPr>
        </p:nvSpPr>
        <p:spPr>
          <a:xfrm>
            <a:off x="457200" y="1219200"/>
            <a:ext cx="6439386" cy="990600"/>
          </a:xfrm>
        </p:spPr>
        <p:txBody>
          <a:bodyPr/>
          <a:lstStyle/>
          <a:p>
            <a:pPr algn="ctr"/>
            <a:r>
              <a:rPr lang="en-US" altLang="en-US" sz="3200" b="0" dirty="0">
                <a:latin typeface="Arial Rounded MT Bold" panose="020F0704030504030204" pitchFamily="34" charset="0"/>
              </a:rPr>
              <a:t>10 Highest Salary Increase</a:t>
            </a:r>
          </a:p>
        </p:txBody>
      </p:sp>
      <p:sp>
        <p:nvSpPr>
          <p:cNvPr id="30723" name="Content Placeholder 5"/>
          <p:cNvSpPr>
            <a:spLocks noGrp="1"/>
          </p:cNvSpPr>
          <p:nvPr>
            <p:ph sz="half" idx="1"/>
          </p:nvPr>
        </p:nvSpPr>
        <p:spPr>
          <a:xfrm>
            <a:off x="251520" y="2708920"/>
            <a:ext cx="4176464" cy="4114800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Century Gothic" panose="020B0502020202020204" pitchFamily="34" charset="0"/>
              </a:rPr>
              <a:t>Management Scientific, Technical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Century Gothic" panose="020B0502020202020204" pitchFamily="34" charset="0"/>
              </a:rPr>
              <a:t>Physicians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Century Gothic" panose="020B0502020202020204" pitchFamily="34" charset="0"/>
              </a:rPr>
              <a:t>Computer Systems design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Century Gothic" panose="020B0502020202020204" pitchFamily="34" charset="0"/>
              </a:rPr>
              <a:t>General merchandise stores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latin typeface="Century Gothic" panose="020B0502020202020204" pitchFamily="34" charset="0"/>
              </a:rPr>
              <a:t>Employment Services</a:t>
            </a:r>
          </a:p>
        </p:txBody>
      </p:sp>
      <p:sp>
        <p:nvSpPr>
          <p:cNvPr id="30724" name="Content Placeholder 6"/>
          <p:cNvSpPr>
            <a:spLocks noGrp="1"/>
          </p:cNvSpPr>
          <p:nvPr>
            <p:ph sz="half" idx="2"/>
          </p:nvPr>
        </p:nvSpPr>
        <p:spPr>
          <a:xfrm>
            <a:off x="4860032" y="2710706"/>
            <a:ext cx="4176464" cy="4114800"/>
          </a:xfrm>
        </p:spPr>
        <p:txBody>
          <a:bodyPr>
            <a:no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Local government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Home health care services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Services for elderly and disabled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Nursing care facilities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en-US" altLang="en-US" sz="2400" dirty="0">
                <a:solidFill>
                  <a:schemeClr val="tx2"/>
                </a:solidFill>
                <a:latin typeface="Century Gothic" panose="020B0502020202020204" pitchFamily="34" charset="0"/>
              </a:rPr>
              <a:t>Full-service restaurants </a:t>
            </a:r>
          </a:p>
        </p:txBody>
      </p:sp>
    </p:spTree>
    <p:extLst>
      <p:ext uri="{BB962C8B-B14F-4D97-AF65-F5344CB8AC3E}">
        <p14:creationId xmlns:p14="http://schemas.microsoft.com/office/powerpoint/2010/main" val="995201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6402467" cy="914400"/>
          </a:xfrm>
        </p:spPr>
        <p:txBody>
          <a:bodyPr/>
          <a:lstStyle/>
          <a:p>
            <a:pPr algn="ctr"/>
            <a:r>
              <a:rPr lang="en-US" altLang="en-US" sz="2800" b="0" dirty="0">
                <a:latin typeface="Arial Rounded MT Bold" panose="020F0704030504030204" pitchFamily="34" charset="0"/>
              </a:rPr>
              <a:t>Top Paying Jobs </a:t>
            </a:r>
            <a:br>
              <a:rPr lang="en-US" altLang="en-US" sz="2800" b="0" dirty="0">
                <a:latin typeface="Arial Rounded MT Bold" panose="020F0704030504030204" pitchFamily="34" charset="0"/>
              </a:rPr>
            </a:br>
            <a:r>
              <a:rPr lang="en-US" altLang="en-US" sz="2800" b="0" dirty="0">
                <a:latin typeface="Century Gothic" panose="020B0502020202020204" pitchFamily="34" charset="0"/>
              </a:rPr>
              <a:t>Require math and science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sz="half" idx="1"/>
          </p:nvPr>
        </p:nvSpPr>
        <p:spPr>
          <a:xfrm>
            <a:off x="179512" y="3828235"/>
            <a:ext cx="3290292" cy="4114800"/>
          </a:xfrm>
        </p:spPr>
        <p:txBody>
          <a:bodyPr>
            <a:noAutofit/>
          </a:bodyPr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Petroleum Engineering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Electrical Engineering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Accounting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solidFill>
                  <a:schemeClr val="tx2"/>
                </a:solidFill>
                <a:latin typeface="Century Gothic" panose="020B0502020202020204" pitchFamily="34" charset="0"/>
              </a:rPr>
              <a:t>Electrical engineering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Chemical Engineering</a:t>
            </a:r>
            <a:br>
              <a:rPr lang="en-US" altLang="en-US" sz="2000" dirty="0">
                <a:latin typeface="Century Gothic" panose="020B0502020202020204" pitchFamily="34" charset="0"/>
              </a:rPr>
            </a:br>
            <a:r>
              <a:rPr lang="en-US" altLang="en-US" sz="2000" dirty="0">
                <a:latin typeface="Century Gothic" panose="020B0502020202020204" pitchFamily="34" charset="0"/>
              </a:rPr>
              <a:t>Aerospace engineering</a:t>
            </a:r>
            <a:br>
              <a:rPr lang="en-US" altLang="en-US" sz="2000" dirty="0">
                <a:latin typeface="Century Gothic" panose="020B0502020202020204" pitchFamily="34" charset="0"/>
              </a:rPr>
            </a:br>
            <a:r>
              <a:rPr lang="en-US" altLang="en-US" sz="2000" dirty="0">
                <a:latin typeface="Century Gothic" panose="020B0502020202020204" pitchFamily="34" charset="0"/>
              </a:rPr>
              <a:t>Bioengineering</a:t>
            </a:r>
            <a:br>
              <a:rPr lang="en-US" altLang="en-US" sz="2000" dirty="0">
                <a:latin typeface="Century Gothic" panose="020B0502020202020204" pitchFamily="34" charset="0"/>
              </a:rPr>
            </a:br>
            <a:r>
              <a:rPr lang="en-US" altLang="en-US" sz="2000" dirty="0">
                <a:latin typeface="Century Gothic" panose="020B0502020202020204" pitchFamily="34" charset="0"/>
              </a:rPr>
              <a:t>Statistics</a:t>
            </a:r>
            <a:endParaRPr lang="en-US" altLang="en-US" sz="2000" dirty="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33796" name="Content Placeholder 3"/>
          <p:cNvSpPr>
            <a:spLocks noGrp="1"/>
          </p:cNvSpPr>
          <p:nvPr>
            <p:ph sz="half" idx="2"/>
          </p:nvPr>
        </p:nvSpPr>
        <p:spPr>
          <a:xfrm>
            <a:off x="4499992" y="3933056"/>
            <a:ext cx="4536504" cy="2710429"/>
          </a:xfrm>
        </p:spPr>
        <p:txBody>
          <a:bodyPr>
            <a:noAutofit/>
          </a:bodyPr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Computer science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Civil engineering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Nursing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Environmental engineering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Construction management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Physics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000" dirty="0">
                <a:latin typeface="Century Gothic" panose="020B0502020202020204" pitchFamily="34" charset="0"/>
              </a:rPr>
              <a:t>Economics</a:t>
            </a:r>
          </a:p>
        </p:txBody>
      </p:sp>
      <p:pic>
        <p:nvPicPr>
          <p:cNvPr id="2050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68095"/>
            <a:ext cx="1512168" cy="134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607" y="2632728"/>
            <a:ext cx="1813871" cy="101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73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514600"/>
            <a:ext cx="7416800" cy="508000"/>
          </a:xfrm>
        </p:spPr>
        <p:txBody>
          <a:bodyPr/>
          <a:lstStyle/>
          <a:p>
            <a:pPr algn="ctr"/>
            <a:r>
              <a:rPr lang="en-US" dirty="0" err="1"/>
              <a:t>TruTalent</a:t>
            </a:r>
            <a:r>
              <a:rPr lang="en-US" dirty="0"/>
              <a:t> Personality Assessment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3657600"/>
            <a:ext cx="7416800" cy="5111750"/>
          </a:xfrm>
        </p:spPr>
        <p:txBody>
          <a:bodyPr/>
          <a:lstStyle/>
          <a:p>
            <a:r>
              <a:rPr lang="en-US" dirty="0"/>
              <a:t>Use your access code to set up an online portfolio and take this assessment.  </a:t>
            </a:r>
          </a:p>
          <a:p>
            <a:r>
              <a:rPr lang="en-US" dirty="0"/>
              <a:t>Your results are linked to matching careers.  </a:t>
            </a:r>
          </a:p>
        </p:txBody>
      </p:sp>
    </p:spTree>
    <p:extLst>
      <p:ext uri="{BB962C8B-B14F-4D97-AF65-F5344CB8AC3E}">
        <p14:creationId xmlns:p14="http://schemas.microsoft.com/office/powerpoint/2010/main" val="81011849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7772400" cy="889000"/>
          </a:xfrm>
        </p:spPr>
        <p:txBody>
          <a:bodyPr/>
          <a:lstStyle/>
          <a:p>
            <a:pPr algn="ctr"/>
            <a:r>
              <a:rPr lang="en-US" altLang="en-US" sz="3200" b="0" dirty="0">
                <a:latin typeface="Arial Rounded MT Bold" panose="020F0704030504030204" pitchFamily="34" charset="0"/>
              </a:rPr>
              <a:t>Largest Numerical Openings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133600"/>
            <a:ext cx="4047291" cy="4525963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Registered nurses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Home health aides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Customer services rep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Food preparation workers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Personal and home care aides</a:t>
            </a:r>
          </a:p>
        </p:txBody>
      </p:sp>
      <p:sp>
        <p:nvSpPr>
          <p:cNvPr id="34820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209800"/>
            <a:ext cx="4119299" cy="4525963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Retail salespersons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Office clerks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Accountants and auditors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Nursing aides, orderlies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Postsecondary teachers </a:t>
            </a:r>
          </a:p>
        </p:txBody>
      </p:sp>
      <p:pic>
        <p:nvPicPr>
          <p:cNvPr id="257030" name="Picture 6" descr="This is a photo of a woman teaching math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491" y="4759342"/>
            <a:ext cx="2805736" cy="186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22" name="Picture 2" descr="This is a photo of a nurse. 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684989"/>
            <a:ext cx="2974944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063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752600"/>
            <a:ext cx="5279001" cy="472480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21131" y="838200"/>
            <a:ext cx="6965669" cy="508000"/>
          </a:xfrm>
        </p:spPr>
        <p:txBody>
          <a:bodyPr/>
          <a:lstStyle/>
          <a:p>
            <a:r>
              <a:rPr lang="en-US" b="1" dirty="0"/>
              <a:t>Checklist for a Satisfying Career</a:t>
            </a:r>
          </a:p>
        </p:txBody>
      </p:sp>
    </p:spTree>
    <p:extLst>
      <p:ext uri="{BB962C8B-B14F-4D97-AF65-F5344CB8AC3E}">
        <p14:creationId xmlns:p14="http://schemas.microsoft.com/office/powerpoint/2010/main" val="64610460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0"/>
            <a:ext cx="7416800" cy="508000"/>
          </a:xfrm>
        </p:spPr>
        <p:txBody>
          <a:bodyPr/>
          <a:lstStyle/>
          <a:p>
            <a:pPr algn="ctr"/>
            <a:r>
              <a:rPr lang="en-US" sz="3200" b="1" dirty="0"/>
              <a:t>Keys to Success: Find Your Passion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19200" y="2590800"/>
            <a:ext cx="7416800" cy="511175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secret of success is making your vocation your vacation.</a:t>
            </a:r>
          </a:p>
          <a:p>
            <a:pPr marL="0" indent="0">
              <a:buNone/>
            </a:pPr>
            <a:r>
              <a:rPr lang="en-US" dirty="0"/>
              <a:t>                    Mark Twain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 descr="Photo of Mark Tw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191000"/>
            <a:ext cx="2857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97935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295400"/>
            <a:ext cx="7416800" cy="438150"/>
          </a:xfrm>
        </p:spPr>
        <p:txBody>
          <a:bodyPr/>
          <a:lstStyle/>
          <a:p>
            <a:r>
              <a:rPr lang="en-US" sz="3200" b="1" dirty="0"/>
              <a:t>Keys to Success: Find Your Passion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981200"/>
            <a:ext cx="7416800" cy="4572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3 Types of Work:</a:t>
            </a:r>
          </a:p>
          <a:p>
            <a:pPr marL="514350" indent="-514350">
              <a:buAutoNum type="arabicPeriod"/>
            </a:pPr>
            <a:r>
              <a:rPr lang="en-US" sz="2400" dirty="0">
                <a:solidFill>
                  <a:srgbClr val="C00000"/>
                </a:solidFill>
              </a:rPr>
              <a:t>A job </a:t>
            </a:r>
            <a:r>
              <a:rPr lang="en-US" sz="2400" dirty="0"/>
              <a:t>(what you do for a paycheck)</a:t>
            </a:r>
          </a:p>
          <a:p>
            <a:pPr marL="514350" indent="-514350">
              <a:buAutoNum type="arabicPeriod"/>
            </a:pPr>
            <a:r>
              <a:rPr lang="en-US" sz="2400" dirty="0">
                <a:solidFill>
                  <a:srgbClr val="C00000"/>
                </a:solidFill>
              </a:rPr>
              <a:t>A career </a:t>
            </a:r>
            <a:r>
              <a:rPr lang="en-US" sz="2400" dirty="0"/>
              <a:t>(personally meaningful work)</a:t>
            </a:r>
          </a:p>
          <a:p>
            <a:pPr marL="514350" indent="-514350">
              <a:buAutoNum type="arabicPeriod"/>
            </a:pPr>
            <a:r>
              <a:rPr lang="en-US" sz="2400" dirty="0">
                <a:solidFill>
                  <a:srgbClr val="C00000"/>
                </a:solidFill>
              </a:rPr>
              <a:t>A calling </a:t>
            </a:r>
            <a:r>
              <a:rPr lang="en-US" sz="2400" dirty="0"/>
              <a:t>(a passionate commitment) 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Martin Seligman says that you know you have found a calling when you are in the stare of flow.  He defines flow as: </a:t>
            </a:r>
          </a:p>
          <a:p>
            <a:pPr marL="0" indent="0">
              <a:buNone/>
            </a:pPr>
            <a:r>
              <a:rPr lang="en-US" dirty="0"/>
              <a:t>a complete absorption in an activity whole challenges mesh perfectly with your abilities.</a:t>
            </a:r>
          </a:p>
          <a:p>
            <a:pPr marL="514350" indent="-51435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302896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B4DBE-6000-49B2-BC1C-6D35A05D6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47800"/>
            <a:ext cx="6408737" cy="508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 dirty="0"/>
              <a:t>Stories from the Elders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E0001-7AEF-46DD-9D5B-A6BB69C74B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90600" y="2278856"/>
            <a:ext cx="3505200" cy="2300287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en-US" dirty="0"/>
              <a:t>The Creation of the Fifth Sun and Moon</a:t>
            </a:r>
          </a:p>
        </p:txBody>
      </p:sp>
      <p:pic>
        <p:nvPicPr>
          <p:cNvPr id="5" name="Picture 4" descr="Graphic on the earth in a nigh sky with graduation caps ">
            <a:extLst>
              <a:ext uri="{FF2B5EF4-FFF2-40B4-BE49-F238E27FC236}">
                <a16:creationId xmlns:a16="http://schemas.microsoft.com/office/drawing/2014/main" id="{1E857E4E-F8B9-4063-BF99-EAF3F67CE6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96" r="26278" b="-2"/>
          <a:stretch/>
        </p:blipFill>
        <p:spPr>
          <a:xfrm>
            <a:off x="4935538" y="1052513"/>
            <a:ext cx="3165475" cy="47529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48321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914400"/>
            <a:ext cx="7056438" cy="723900"/>
          </a:xfrm>
        </p:spPr>
        <p:txBody>
          <a:bodyPr/>
          <a:lstStyle/>
          <a:p>
            <a:pPr algn="ctr"/>
            <a:r>
              <a:rPr lang="en-US" altLang="en-US" b="1" dirty="0"/>
              <a:t>Directions for the Personality Assessment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28800" y="2286000"/>
            <a:ext cx="7056438" cy="41148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dirty="0"/>
              <a:t>Find a time when you are not tired or rushed.</a:t>
            </a:r>
          </a:p>
          <a:p>
            <a:r>
              <a:rPr lang="en-US" altLang="en-US" dirty="0"/>
              <a:t>There are no right or wrong answers.  </a:t>
            </a:r>
          </a:p>
          <a:p>
            <a:r>
              <a:rPr lang="en-US" altLang="en-US" dirty="0"/>
              <a:t>Answer quickly giving your first impression.  Do not over analyze.</a:t>
            </a:r>
          </a:p>
          <a:p>
            <a:r>
              <a:rPr lang="en-US" altLang="en-US" dirty="0"/>
              <a:t>You will have a chance to look at your profile and change it if you think it is not correct.  </a:t>
            </a:r>
          </a:p>
          <a:p>
            <a:pPr marL="0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474953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en-US" altLang="en-US" b="1" dirty="0"/>
              <a:t>Directions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19200"/>
            <a:ext cx="7056438" cy="54737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 dirty="0"/>
              <a:t>Answer the questions </a:t>
            </a:r>
            <a:r>
              <a:rPr lang="en-US" altLang="en-US" dirty="0">
                <a:solidFill>
                  <a:srgbClr val="C90715"/>
                </a:solidFill>
              </a:rPr>
              <a:t>honestly</a:t>
            </a:r>
            <a:r>
              <a:rPr lang="en-US" altLang="en-US" dirty="0"/>
              <a:t> to get the best results.</a:t>
            </a:r>
          </a:p>
          <a:p>
            <a:r>
              <a:rPr lang="en-US" altLang="en-US" dirty="0"/>
              <a:t>Answer the questions </a:t>
            </a:r>
            <a:r>
              <a:rPr lang="en-US" altLang="en-US" dirty="0">
                <a:solidFill>
                  <a:srgbClr val="C00000"/>
                </a:solidFill>
              </a:rPr>
              <a:t>how you usually are when you are not stressed.  </a:t>
            </a:r>
          </a:p>
          <a:p>
            <a:r>
              <a:rPr lang="en-US" altLang="en-US" dirty="0"/>
              <a:t>Do not answer the questions:</a:t>
            </a:r>
          </a:p>
          <a:p>
            <a:pPr lvl="1"/>
            <a:r>
              <a:rPr lang="en-US" altLang="en-US" dirty="0"/>
              <a:t>How you want to be</a:t>
            </a:r>
          </a:p>
          <a:p>
            <a:pPr lvl="1"/>
            <a:r>
              <a:rPr lang="en-US" altLang="en-US" dirty="0"/>
              <a:t>How you have to be at home, work or school</a:t>
            </a:r>
          </a:p>
          <a:p>
            <a:pPr lvl="1"/>
            <a:r>
              <a:rPr lang="en-US" altLang="en-US" dirty="0"/>
              <a:t>How others want you to be</a:t>
            </a:r>
          </a:p>
          <a:p>
            <a:pPr marL="0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989324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en-US" altLang="en-US" b="1" dirty="0"/>
              <a:t>Important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19200"/>
            <a:ext cx="7056438" cy="54737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There are no good or bad types.  </a:t>
            </a:r>
            <a:r>
              <a:rPr lang="en-US" dirty="0"/>
              <a:t>Each type has personal strengths that can be used in the workplace.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Answer the questions </a:t>
            </a:r>
            <a:r>
              <a:rPr lang="en-US" dirty="0">
                <a:solidFill>
                  <a:srgbClr val="C00000"/>
                </a:solidFill>
              </a:rPr>
              <a:t>honestly</a:t>
            </a:r>
            <a:r>
              <a:rPr lang="en-US" dirty="0"/>
              <a:t> to get the best results.  If you don’t answer the questions honestly, the career suggestions will not  be a good match for you.    </a:t>
            </a:r>
          </a:p>
          <a:p>
            <a:pPr marL="0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45721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en-US" altLang="en-US" b="1" dirty="0"/>
              <a:t>Directions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1219200"/>
            <a:ext cx="7056438" cy="54737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 marL="0" indent="0">
              <a:buNone/>
            </a:pPr>
            <a:r>
              <a:rPr lang="en-US" altLang="en-US" sz="3200" dirty="0"/>
              <a:t>The test does not measure:</a:t>
            </a:r>
          </a:p>
          <a:p>
            <a:pPr lvl="1"/>
            <a:r>
              <a:rPr lang="en-US" altLang="en-US" sz="3200" b="0" dirty="0"/>
              <a:t>Intelligence</a:t>
            </a:r>
          </a:p>
          <a:p>
            <a:pPr lvl="1"/>
            <a:r>
              <a:rPr lang="en-US" altLang="en-US" sz="3200" b="0" dirty="0"/>
              <a:t>Psychological or emotional health</a:t>
            </a:r>
          </a:p>
          <a:p>
            <a:pPr marL="57150" indent="0">
              <a:buNone/>
            </a:pPr>
            <a:endParaRPr lang="en-US" altLang="en-US" sz="3200" dirty="0"/>
          </a:p>
          <a:p>
            <a:pPr marL="57150" indent="0">
              <a:buNone/>
            </a:pPr>
            <a:r>
              <a:rPr lang="en-US" altLang="en-US" sz="3200" dirty="0"/>
              <a:t>The assessment identifies your personal strengths and matches them to possible careers.</a:t>
            </a:r>
            <a:endParaRPr lang="en-US" altLang="en-US" sz="3200" b="0" dirty="0"/>
          </a:p>
          <a:p>
            <a:pPr marL="0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92808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en-US" altLang="en-US" b="1" dirty="0"/>
              <a:t>4 Dimensions of Personality Type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81075"/>
            <a:ext cx="7056438" cy="54737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C00000"/>
                </a:solidFill>
                <a:ea typeface="ＭＳ Ｐゴシック" pitchFamily="-109" charset="-128"/>
              </a:rPr>
              <a:t>Extravert</a:t>
            </a:r>
            <a:r>
              <a:rPr lang="en-US" dirty="0">
                <a:ea typeface="ＭＳ Ｐゴシック" pitchFamily="-109" charset="-128"/>
              </a:rPr>
              <a:t> or </a:t>
            </a:r>
            <a:r>
              <a:rPr lang="en-US" dirty="0">
                <a:solidFill>
                  <a:srgbClr val="C00000"/>
                </a:solidFill>
                <a:ea typeface="ＭＳ Ｐゴシック" pitchFamily="-109" charset="-128"/>
              </a:rPr>
              <a:t>Introvert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dirty="0">
                <a:ea typeface="ＭＳ Ｐゴシック" pitchFamily="-109" charset="-128"/>
              </a:rPr>
              <a:t>    How we interact with the world and</a:t>
            </a:r>
            <a:br>
              <a:rPr lang="en-US" dirty="0">
                <a:ea typeface="ＭＳ Ｐゴシック" pitchFamily="-109" charset="-128"/>
              </a:rPr>
            </a:br>
            <a:r>
              <a:rPr lang="en-US" dirty="0">
                <a:ea typeface="ＭＳ Ｐゴシック" pitchFamily="-109" charset="-128"/>
              </a:rPr>
              <a:t>    where we place our energy</a:t>
            </a:r>
          </a:p>
          <a:p>
            <a:pPr>
              <a:defRPr/>
            </a:pPr>
            <a:r>
              <a:rPr lang="en-US" dirty="0">
                <a:solidFill>
                  <a:srgbClr val="C00000"/>
                </a:solidFill>
                <a:ea typeface="ＭＳ Ｐゴシック" pitchFamily="-109" charset="-128"/>
              </a:rPr>
              <a:t>Sensing</a:t>
            </a:r>
            <a:r>
              <a:rPr lang="en-US" dirty="0">
                <a:ea typeface="ＭＳ Ｐゴシック" pitchFamily="-109" charset="-128"/>
              </a:rPr>
              <a:t> or </a:t>
            </a:r>
            <a:r>
              <a:rPr lang="en-US" dirty="0">
                <a:solidFill>
                  <a:srgbClr val="C00000"/>
                </a:solidFill>
                <a:ea typeface="ＭＳ Ｐゴシック" pitchFamily="-109" charset="-128"/>
              </a:rPr>
              <a:t>Intuition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dirty="0">
                <a:ea typeface="ＭＳ Ｐゴシック" pitchFamily="-109" charset="-128"/>
              </a:rPr>
              <a:t>    The kind of information we naturally</a:t>
            </a:r>
            <a:br>
              <a:rPr lang="en-US" dirty="0">
                <a:ea typeface="ＭＳ Ｐゴシック" pitchFamily="-109" charset="-128"/>
              </a:rPr>
            </a:br>
            <a:r>
              <a:rPr lang="en-US" dirty="0">
                <a:ea typeface="ＭＳ Ｐゴシック" pitchFamily="-109" charset="-128"/>
              </a:rPr>
              <a:t>    notice and remember</a:t>
            </a:r>
          </a:p>
          <a:p>
            <a:pPr>
              <a:defRPr/>
            </a:pPr>
            <a:r>
              <a:rPr lang="en-US" dirty="0">
                <a:solidFill>
                  <a:srgbClr val="C00000"/>
                </a:solidFill>
                <a:ea typeface="ＭＳ Ｐゴシック" pitchFamily="-109" charset="-128"/>
              </a:rPr>
              <a:t>Thinking</a:t>
            </a:r>
            <a:r>
              <a:rPr lang="en-US" dirty="0">
                <a:ea typeface="ＭＳ Ｐゴシック" pitchFamily="-109" charset="-128"/>
              </a:rPr>
              <a:t> or </a:t>
            </a:r>
            <a:r>
              <a:rPr lang="en-US" dirty="0">
                <a:solidFill>
                  <a:srgbClr val="C00000"/>
                </a:solidFill>
                <a:ea typeface="ＭＳ Ｐゴシック" pitchFamily="-109" charset="-128"/>
              </a:rPr>
              <a:t>Feeling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dirty="0">
                <a:ea typeface="ＭＳ Ｐゴシック" pitchFamily="-109" charset="-128"/>
              </a:rPr>
              <a:t>    How we make decisions</a:t>
            </a:r>
          </a:p>
          <a:p>
            <a:pPr>
              <a:defRPr/>
            </a:pPr>
            <a:r>
              <a:rPr lang="en-US" dirty="0">
                <a:solidFill>
                  <a:srgbClr val="C00000"/>
                </a:solidFill>
                <a:ea typeface="ＭＳ Ｐゴシック" pitchFamily="-109" charset="-128"/>
              </a:rPr>
              <a:t>Judging</a:t>
            </a:r>
            <a:r>
              <a:rPr lang="en-US" dirty="0">
                <a:ea typeface="ＭＳ Ｐゴシック" pitchFamily="-109" charset="-128"/>
              </a:rPr>
              <a:t> or </a:t>
            </a:r>
            <a:r>
              <a:rPr lang="en-US" dirty="0">
                <a:solidFill>
                  <a:srgbClr val="C00000"/>
                </a:solidFill>
                <a:ea typeface="ＭＳ Ｐゴシック" pitchFamily="-109" charset="-128"/>
              </a:rPr>
              <a:t>Perceptive</a:t>
            </a:r>
          </a:p>
          <a:p>
            <a:pPr marL="0" indent="0">
              <a:buFont typeface="Arial" pitchFamily="34" charset="0"/>
              <a:buNone/>
              <a:defRPr/>
            </a:pPr>
            <a:r>
              <a:rPr lang="en-US" dirty="0">
                <a:ea typeface="ＭＳ Ｐゴシック" pitchFamily="-109" charset="-128"/>
              </a:rPr>
              <a:t>    Whether we prefer to live in a structured</a:t>
            </a:r>
            <a:br>
              <a:rPr lang="en-US" dirty="0">
                <a:ea typeface="ＭＳ Ｐゴシック" pitchFamily="-109" charset="-128"/>
              </a:rPr>
            </a:br>
            <a:r>
              <a:rPr lang="en-US" dirty="0">
                <a:ea typeface="ＭＳ Ｐゴシック" pitchFamily="-109" charset="-128"/>
              </a:rPr>
              <a:t>    or more spontaneous way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96645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 idx="4294967295"/>
          </p:nvPr>
        </p:nvSpPr>
        <p:spPr>
          <a:xfrm>
            <a:off x="581025" y="1143000"/>
            <a:ext cx="7772400" cy="1143000"/>
          </a:xfrm>
        </p:spPr>
        <p:txBody>
          <a:bodyPr/>
          <a:lstStyle/>
          <a:p>
            <a:r>
              <a:rPr lang="en-US" altLang="en-US" b="1" dirty="0"/>
              <a:t>Extravert or Introvert</a:t>
            </a:r>
          </a:p>
        </p:txBody>
      </p:sp>
      <p:sp>
        <p:nvSpPr>
          <p:cNvPr id="109571" name="Content Placeholder 2" descr="This graphic explains that introversion and extraversion explain how we interact with the world and where we place our energy. Are you more of an extravert or introvert?"/>
          <p:cNvSpPr>
            <a:spLocks noGrp="1"/>
          </p:cNvSpPr>
          <p:nvPr>
            <p:ph idx="4294967295"/>
          </p:nvPr>
        </p:nvSpPr>
        <p:spPr>
          <a:xfrm>
            <a:off x="457200" y="1905000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endParaRPr lang="en-US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2514600"/>
            <a:ext cx="8153400" cy="1754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000" b="1" dirty="0">
                <a:latin typeface="+mj-lt"/>
                <a:cs typeface="+mn-cs"/>
              </a:rPr>
              <a:t>How we interact with the world and where we place our energy</a:t>
            </a:r>
          </a:p>
          <a:p>
            <a:pPr algn="ctr" eaLnBrk="0" hangingPunct="0">
              <a:defRPr/>
            </a:pPr>
            <a:endParaRPr lang="en-US" sz="14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en-US" sz="1400" dirty="0">
                <a:latin typeface="+mj-lt"/>
                <a:cs typeface="+mn-cs"/>
              </a:rPr>
              <a:t>       </a:t>
            </a:r>
            <a:r>
              <a:rPr lang="en-US" sz="3200" dirty="0">
                <a:solidFill>
                  <a:srgbClr val="C00000"/>
                </a:solidFill>
                <a:latin typeface="+mj-lt"/>
                <a:cs typeface="+mn-cs"/>
              </a:rPr>
              <a:t>E</a:t>
            </a:r>
            <a:r>
              <a:rPr lang="en-US" sz="1400" dirty="0">
                <a:solidFill>
                  <a:srgbClr val="FFFF00"/>
                </a:solidFill>
                <a:latin typeface="+mj-lt"/>
                <a:cs typeface="+mn-cs"/>
              </a:rPr>
              <a:t>_</a:t>
            </a:r>
            <a:r>
              <a:rPr lang="en-US" sz="1400" dirty="0">
                <a:latin typeface="+mj-lt"/>
                <a:cs typeface="+mn-cs"/>
              </a:rPr>
              <a:t>____________________________|____________________________</a:t>
            </a:r>
            <a:r>
              <a:rPr lang="en-US" sz="3200" dirty="0">
                <a:solidFill>
                  <a:srgbClr val="C00000"/>
                </a:solidFill>
                <a:latin typeface="+mj-lt"/>
                <a:cs typeface="+mn-cs"/>
              </a:rPr>
              <a:t>I</a:t>
            </a:r>
          </a:p>
          <a:p>
            <a:pPr eaLnBrk="0" hangingPunct="0">
              <a:defRPr/>
            </a:pPr>
            <a:r>
              <a:rPr lang="en-US" sz="1400" dirty="0">
                <a:latin typeface="+mj-lt"/>
                <a:cs typeface="+mn-cs"/>
              </a:rPr>
              <a:t>       </a:t>
            </a:r>
            <a:r>
              <a:rPr lang="en-US" sz="2400" dirty="0">
                <a:latin typeface="+mj-lt"/>
                <a:cs typeface="+mn-cs"/>
              </a:rPr>
              <a:t>Extraversion	</a:t>
            </a:r>
            <a:r>
              <a:rPr lang="en-US" sz="1400" dirty="0">
                <a:latin typeface="+mj-lt"/>
                <a:cs typeface="+mn-cs"/>
              </a:rPr>
              <a:t>		              </a:t>
            </a:r>
            <a:r>
              <a:rPr lang="en-US" sz="2400" dirty="0">
                <a:latin typeface="+mj-lt"/>
                <a:cs typeface="+mn-cs"/>
              </a:rPr>
              <a:t>Introversion</a:t>
            </a:r>
            <a:r>
              <a:rPr lang="en-US" sz="2400" dirty="0">
                <a:cs typeface="+mn-cs"/>
              </a:rPr>
              <a:t>	</a:t>
            </a:r>
            <a:r>
              <a:rPr lang="en-US" dirty="0">
                <a:cs typeface="+mn-cs"/>
              </a:rPr>
              <a:t>							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14400"/>
            <a:ext cx="8229600" cy="1143000"/>
          </a:xfrm>
        </p:spPr>
        <p:txBody>
          <a:bodyPr/>
          <a:lstStyle/>
          <a:p>
            <a:r>
              <a:rPr lang="en-US" sz="2800" b="1" dirty="0"/>
              <a:t>Personality and Work Environment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4040188" cy="63976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Extraverts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2362200"/>
            <a:ext cx="4040188" cy="4149725"/>
          </a:xfrm>
        </p:spPr>
        <p:txBody>
          <a:bodyPr/>
          <a:lstStyle/>
          <a:p>
            <a:r>
              <a:rPr lang="en-US" dirty="0"/>
              <a:t>Are career generalists </a:t>
            </a:r>
          </a:p>
          <a:p>
            <a:r>
              <a:rPr lang="en-US" dirty="0"/>
              <a:t>Like variety and action</a:t>
            </a:r>
          </a:p>
          <a:p>
            <a:r>
              <a:rPr lang="en-US" dirty="0"/>
              <a:t>Are good at communication</a:t>
            </a:r>
          </a:p>
          <a:p>
            <a:r>
              <a:rPr lang="en-US" dirty="0"/>
              <a:t>Like to talk while working</a:t>
            </a:r>
          </a:p>
          <a:p>
            <a:r>
              <a:rPr lang="en-US" dirty="0"/>
              <a:t>Learn by talking with others</a:t>
            </a:r>
          </a:p>
          <a:p>
            <a:r>
              <a:rPr lang="en-US" dirty="0"/>
              <a:t>Like to work as part of a team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648200" y="1676400"/>
            <a:ext cx="4041775" cy="63976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Introverts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495800" y="2286000"/>
            <a:ext cx="4041775" cy="3951288"/>
          </a:xfrm>
        </p:spPr>
        <p:txBody>
          <a:bodyPr/>
          <a:lstStyle/>
          <a:p>
            <a:r>
              <a:rPr lang="en-US" dirty="0"/>
              <a:t>Are career specialists</a:t>
            </a:r>
          </a:p>
          <a:p>
            <a:r>
              <a:rPr lang="en-US" dirty="0"/>
              <a:t>Like quiet for concentration</a:t>
            </a:r>
          </a:p>
          <a:p>
            <a:r>
              <a:rPr lang="en-US" dirty="0"/>
              <a:t>Think before acting</a:t>
            </a:r>
          </a:p>
          <a:p>
            <a:r>
              <a:rPr lang="en-US" dirty="0"/>
              <a:t>Prefer written communication</a:t>
            </a:r>
          </a:p>
          <a:p>
            <a:r>
              <a:rPr lang="en-US" dirty="0"/>
              <a:t>Learn by reading</a:t>
            </a:r>
          </a:p>
          <a:p>
            <a:r>
              <a:rPr lang="en-US" dirty="0"/>
              <a:t>Prefer working alone</a:t>
            </a:r>
          </a:p>
        </p:txBody>
      </p:sp>
    </p:spTree>
    <p:extLst>
      <p:ext uri="{BB962C8B-B14F-4D97-AF65-F5344CB8AC3E}">
        <p14:creationId xmlns:p14="http://schemas.microsoft.com/office/powerpoint/2010/main" val="40623477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1981200" y="381000"/>
            <a:ext cx="6408737" cy="508000"/>
          </a:xfrm>
        </p:spPr>
        <p:txBody>
          <a:bodyPr/>
          <a:lstStyle/>
          <a:p>
            <a:pPr algn="ctr"/>
            <a:r>
              <a:rPr lang="en-US" altLang="en-US" b="1" dirty="0">
                <a:ea typeface="MS PGothic" pitchFamily="34" charset="-128"/>
              </a:rPr>
              <a:t>Sample Careers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7400" y="1524000"/>
            <a:ext cx="3163888" cy="4752975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>
                <a:solidFill>
                  <a:srgbClr val="C00000"/>
                </a:solidFill>
                <a:ea typeface="ＭＳ Ｐゴシック" pitchFamily="-109" charset="-128"/>
              </a:rPr>
              <a:t>Extravert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Customer service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Sales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Public relations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Human resources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Physical therapist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Financial advisor 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Business management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dirty="0">
              <a:ea typeface="ＭＳ Ｐゴシック" pitchFamily="-109" charset="-12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0" y="1447800"/>
            <a:ext cx="3165475" cy="4752975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>
                <a:solidFill>
                  <a:srgbClr val="C00000"/>
                </a:solidFill>
                <a:ea typeface="ＭＳ Ｐゴシック" pitchFamily="-109" charset="-128"/>
              </a:rPr>
              <a:t>Introvert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Computer scientist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Software engineer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Scientist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Engineer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Accountant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Graphic designer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Pharmacist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Artist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dirty="0">
              <a:ea typeface="ＭＳ Ｐゴシック" pitchFamily="-109" charset="-12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603AB-A122-4954-BB1E-60E879E77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Pathway to a Better Life</a:t>
            </a:r>
          </a:p>
        </p:txBody>
      </p:sp>
      <p:pic>
        <p:nvPicPr>
          <p:cNvPr id="5" name="Picture 4" descr="Group of Native American college students. ">
            <a:extLst>
              <a:ext uri="{FF2B5EF4-FFF2-40B4-BE49-F238E27FC236}">
                <a16:creationId xmlns:a16="http://schemas.microsoft.com/office/drawing/2014/main" id="{7522A36D-ED17-4464-A2CC-E5233BF917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32" b="-1"/>
          <a:stretch/>
        </p:blipFill>
        <p:spPr>
          <a:xfrm>
            <a:off x="1792288" y="612775"/>
            <a:ext cx="5486400" cy="4114800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FA316-6BEC-4BF2-A85B-FCDD1C8A16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wrap="square" anchor="t">
            <a:noAutofit/>
          </a:bodyPr>
          <a:lstStyle/>
          <a:p>
            <a:pPr marL="0" indent="0">
              <a:buNone/>
            </a:pPr>
            <a:r>
              <a:rPr lang="en-US" sz="2000" dirty="0"/>
              <a:t>Most students attend college to make a better life for themselves. Choosing your major is choosing a path that leads to this better life. </a:t>
            </a:r>
          </a:p>
        </p:txBody>
      </p:sp>
    </p:spTree>
    <p:extLst>
      <p:ext uri="{BB962C8B-B14F-4D97-AF65-F5344CB8AC3E}">
        <p14:creationId xmlns:p14="http://schemas.microsoft.com/office/powerpoint/2010/main" val="2866236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80481" y="1671739"/>
            <a:ext cx="8534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+mn-lt"/>
              </a:rPr>
              <a:t>In the classroom, talkers volunteer to speak and do so frequently.  Listeners are people who prefer to stay quiet and rarely join in on the discussions. I want you to identify yourself as a</a:t>
            </a:r>
            <a:r>
              <a:rPr lang="en-US" sz="2800" dirty="0">
                <a:latin typeface="Century Gothic" panose="020B0502020202020204" pitchFamily="34" charset="0"/>
              </a:rPr>
              <a:t>: </a:t>
            </a:r>
          </a:p>
          <a:p>
            <a:r>
              <a:rPr lang="en-US" sz="3200" dirty="0">
                <a:solidFill>
                  <a:srgbClr val="66FF33"/>
                </a:solidFill>
                <a:latin typeface="Century Gothic" panose="020B0502020202020204" pitchFamily="34" charset="0"/>
              </a:rPr>
              <a:t>       </a:t>
            </a:r>
          </a:p>
          <a:p>
            <a:r>
              <a:rPr lang="en-US" sz="3200" dirty="0">
                <a:solidFill>
                  <a:srgbClr val="66FF33"/>
                </a:solidFill>
                <a:latin typeface="+mj-lt"/>
              </a:rPr>
              <a:t>        </a:t>
            </a:r>
            <a:r>
              <a:rPr lang="en-US" sz="3200" dirty="0">
                <a:solidFill>
                  <a:srgbClr val="FF0000"/>
                </a:solidFill>
                <a:latin typeface="Century Gothic" panose="020B0502020202020204" pitchFamily="34" charset="0"/>
              </a:rPr>
              <a:t>Talker </a:t>
            </a:r>
            <a:r>
              <a:rPr lang="en-US" sz="3200" dirty="0">
                <a:solidFill>
                  <a:srgbClr val="66FF33"/>
                </a:solidFill>
                <a:latin typeface="Century Gothic" panose="020B0502020202020204" pitchFamily="34" charset="0"/>
              </a:rPr>
              <a:t>  </a:t>
            </a:r>
            <a:r>
              <a:rPr lang="en-US" sz="3200" dirty="0">
                <a:solidFill>
                  <a:srgbClr val="66FF33"/>
                </a:solidFill>
                <a:latin typeface="+mj-lt"/>
              </a:rPr>
              <a:t> </a:t>
            </a:r>
            <a:r>
              <a:rPr lang="en-US" sz="3200" dirty="0">
                <a:latin typeface="+mj-lt"/>
              </a:rPr>
              <a:t>                   or              </a:t>
            </a:r>
            <a:r>
              <a:rPr lang="en-US" sz="3600" dirty="0">
                <a:solidFill>
                  <a:srgbClr val="FF0000"/>
                </a:solidFill>
                <a:latin typeface="Century Gothic" panose="020B0502020202020204" pitchFamily="34" charset="0"/>
              </a:rPr>
              <a:t>Listener</a:t>
            </a:r>
            <a:r>
              <a:rPr lang="en-US" sz="3200" i="1" dirty="0">
                <a:solidFill>
                  <a:srgbClr val="FF0000"/>
                </a:solidFill>
                <a:latin typeface="Century Gothic" panose="020B0502020202020204" pitchFamily="34" charset="0"/>
              </a:rPr>
              <a:t> </a:t>
            </a:r>
            <a:endParaRPr lang="en-US" sz="3200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pic>
        <p:nvPicPr>
          <p:cNvPr id="7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600574"/>
            <a:ext cx="2449556" cy="1342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834" y="4591050"/>
            <a:ext cx="2340366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8BCADE-9D32-4FAC-B544-A3C46EC94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90701"/>
            <a:ext cx="7772400" cy="1362075"/>
          </a:xfrm>
        </p:spPr>
        <p:txBody>
          <a:bodyPr/>
          <a:lstStyle/>
          <a:p>
            <a:r>
              <a:rPr lang="en-US" sz="2800" dirty="0"/>
              <a:t>Activity: Talkers Vs. Listeners</a:t>
            </a:r>
          </a:p>
        </p:txBody>
      </p:sp>
    </p:spTree>
    <p:extLst>
      <p:ext uri="{BB962C8B-B14F-4D97-AF65-F5344CB8AC3E}">
        <p14:creationId xmlns:p14="http://schemas.microsoft.com/office/powerpoint/2010/main" val="359635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1"/>
          <p:cNvSpPr>
            <a:spLocks noGrp="1"/>
          </p:cNvSpPr>
          <p:nvPr>
            <p:ph type="title"/>
          </p:nvPr>
        </p:nvSpPr>
        <p:spPr>
          <a:xfrm>
            <a:off x="685800" y="914400"/>
            <a:ext cx="8229600" cy="1143000"/>
          </a:xfrm>
        </p:spPr>
        <p:txBody>
          <a:bodyPr/>
          <a:lstStyle/>
          <a:p>
            <a:pPr algn="ctr"/>
            <a:r>
              <a:rPr lang="en-US" altLang="en-US" dirty="0"/>
              <a:t>Group Activity:</a:t>
            </a:r>
            <a:br>
              <a:rPr lang="en-US" altLang="en-US" dirty="0"/>
            </a:br>
            <a:r>
              <a:rPr lang="en-US" altLang="en-US" dirty="0"/>
              <a:t>Talkers and Listeners</a:t>
            </a:r>
          </a:p>
        </p:txBody>
      </p:sp>
      <p:sp>
        <p:nvSpPr>
          <p:cNvPr id="111619" name="Text Placeholder 2"/>
          <p:cNvSpPr>
            <a:spLocks noGrp="1"/>
          </p:cNvSpPr>
          <p:nvPr>
            <p:ph type="body" idx="1"/>
          </p:nvPr>
        </p:nvSpPr>
        <p:spPr>
          <a:xfrm>
            <a:off x="533400" y="1981200"/>
            <a:ext cx="4040188" cy="639762"/>
          </a:xfrm>
        </p:spPr>
        <p:txBody>
          <a:bodyPr/>
          <a:lstStyle/>
          <a:p>
            <a:r>
              <a:rPr lang="en-US" altLang="en-US" dirty="0"/>
              <a:t>     </a:t>
            </a:r>
            <a:r>
              <a:rPr lang="en-US" altLang="en-US" dirty="0">
                <a:solidFill>
                  <a:srgbClr val="C00000"/>
                </a:solidFill>
              </a:rPr>
              <a:t>Talker</a:t>
            </a:r>
          </a:p>
        </p:txBody>
      </p:sp>
      <p:sp>
        <p:nvSpPr>
          <p:cNvPr id="111620" name="Content Placeholder 3"/>
          <p:cNvSpPr>
            <a:spLocks noGrp="1"/>
          </p:cNvSpPr>
          <p:nvPr>
            <p:ph sz="half" idx="2"/>
          </p:nvPr>
        </p:nvSpPr>
        <p:spPr>
          <a:xfrm>
            <a:off x="838200" y="2590800"/>
            <a:ext cx="4040188" cy="3951288"/>
          </a:xfrm>
        </p:spPr>
        <p:txBody>
          <a:bodyPr/>
          <a:lstStyle/>
          <a:p>
            <a:r>
              <a:rPr lang="en-US" altLang="en-US" dirty="0"/>
              <a:t>What made me a talker?</a:t>
            </a:r>
          </a:p>
          <a:p>
            <a:r>
              <a:rPr lang="en-US" altLang="en-US" dirty="0"/>
              <a:t>How can I develop my listening skills?</a:t>
            </a:r>
          </a:p>
          <a:p>
            <a:r>
              <a:rPr lang="en-US" altLang="en-US" dirty="0"/>
              <a:t>How can I help listeners talk more?</a:t>
            </a:r>
          </a:p>
        </p:txBody>
      </p:sp>
      <p:sp>
        <p:nvSpPr>
          <p:cNvPr id="11162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0" y="1981200"/>
            <a:ext cx="4041775" cy="639762"/>
          </a:xfrm>
        </p:spPr>
        <p:txBody>
          <a:bodyPr/>
          <a:lstStyle/>
          <a:p>
            <a:r>
              <a:rPr lang="en-US" altLang="en-US" dirty="0">
                <a:solidFill>
                  <a:srgbClr val="8B157A"/>
                </a:solidFill>
              </a:rPr>
              <a:t>   </a:t>
            </a:r>
            <a:r>
              <a:rPr lang="en-US" altLang="en-US" dirty="0">
                <a:solidFill>
                  <a:srgbClr val="C00000"/>
                </a:solidFill>
              </a:rPr>
              <a:t>Listener</a:t>
            </a:r>
          </a:p>
        </p:txBody>
      </p:sp>
      <p:sp>
        <p:nvSpPr>
          <p:cNvPr id="111622" name="Content Placeholder 5"/>
          <p:cNvSpPr>
            <a:spLocks noGrp="1"/>
          </p:cNvSpPr>
          <p:nvPr>
            <p:ph sz="quarter" idx="4"/>
          </p:nvPr>
        </p:nvSpPr>
        <p:spPr>
          <a:xfrm>
            <a:off x="4953000" y="2667000"/>
            <a:ext cx="4041775" cy="3951288"/>
          </a:xfrm>
        </p:spPr>
        <p:txBody>
          <a:bodyPr/>
          <a:lstStyle/>
          <a:p>
            <a:r>
              <a:rPr lang="en-US" altLang="en-US" dirty="0"/>
              <a:t>What made me a listener?</a:t>
            </a:r>
          </a:p>
          <a:p>
            <a:r>
              <a:rPr lang="en-US" altLang="en-US" dirty="0"/>
              <a:t>How can I develop my talking skills?</a:t>
            </a:r>
          </a:p>
          <a:p>
            <a:r>
              <a:rPr lang="en-US" altLang="en-US" dirty="0"/>
              <a:t>How can I help talkers listen more?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itle 1"/>
          <p:cNvSpPr>
            <a:spLocks noGrp="1"/>
          </p:cNvSpPr>
          <p:nvPr>
            <p:ph type="title" idx="4294967295"/>
          </p:nvPr>
        </p:nvSpPr>
        <p:spPr>
          <a:xfrm>
            <a:off x="685800" y="990600"/>
            <a:ext cx="7886700" cy="1143000"/>
          </a:xfrm>
        </p:spPr>
        <p:txBody>
          <a:bodyPr/>
          <a:lstStyle/>
          <a:p>
            <a:pPr algn="ctr"/>
            <a:r>
              <a:rPr lang="en-US" altLang="en-US" b="1" dirty="0"/>
              <a:t>Sensing or Intuitive </a:t>
            </a:r>
          </a:p>
        </p:txBody>
      </p:sp>
      <p:sp>
        <p:nvSpPr>
          <p:cNvPr id="112643" name="Content Placeholder 2" descr="Sensing and Intuitive indicate the kind of information we naturally notice and remember. Are you a sensing type or intuitive type?"/>
          <p:cNvSpPr>
            <a:spLocks noGrp="1"/>
          </p:cNvSpPr>
          <p:nvPr>
            <p:ph idx="4294967295"/>
          </p:nvPr>
        </p:nvSpPr>
        <p:spPr>
          <a:xfrm>
            <a:off x="609600" y="2057400"/>
            <a:ext cx="8153400" cy="4114800"/>
          </a:xfrm>
        </p:spPr>
        <p:txBody>
          <a:bodyPr/>
          <a:lstStyle/>
          <a:p>
            <a:pPr>
              <a:buFontTx/>
              <a:buNone/>
            </a:pPr>
            <a:endParaRPr lang="en-US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2743200"/>
            <a:ext cx="7239000" cy="1754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000" b="1" dirty="0">
                <a:latin typeface="+mj-lt"/>
                <a:cs typeface="+mn-cs"/>
              </a:rPr>
              <a:t>The kind of information we naturally notice and remember</a:t>
            </a:r>
          </a:p>
          <a:p>
            <a:pPr algn="ctr" eaLnBrk="0" hangingPunct="0">
              <a:defRPr/>
            </a:pPr>
            <a:endParaRPr lang="en-US" sz="14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en-US" sz="3200" dirty="0">
                <a:solidFill>
                  <a:srgbClr val="C00000"/>
                </a:solidFill>
                <a:latin typeface="+mj-lt"/>
                <a:cs typeface="+mn-cs"/>
              </a:rPr>
              <a:t>S</a:t>
            </a:r>
            <a:r>
              <a:rPr lang="en-US" sz="1400" dirty="0">
                <a:latin typeface="+mj-lt"/>
                <a:cs typeface="+mn-cs"/>
              </a:rPr>
              <a:t>_____________________________|___________________________</a:t>
            </a:r>
            <a:r>
              <a:rPr lang="en-US" sz="3200" dirty="0">
                <a:solidFill>
                  <a:srgbClr val="C00000"/>
                </a:solidFill>
                <a:latin typeface="+mj-lt"/>
                <a:cs typeface="+mn-cs"/>
              </a:rPr>
              <a:t>N</a:t>
            </a:r>
          </a:p>
          <a:p>
            <a:pPr eaLnBrk="0" hangingPunct="0">
              <a:defRPr/>
            </a:pPr>
            <a:r>
              <a:rPr lang="en-US" sz="2400" dirty="0">
                <a:latin typeface="+mj-lt"/>
                <a:cs typeface="+mn-cs"/>
              </a:rPr>
              <a:t>Sensing	</a:t>
            </a:r>
            <a:r>
              <a:rPr lang="en-US" sz="1400" dirty="0">
                <a:latin typeface="+mj-lt"/>
                <a:cs typeface="+mn-cs"/>
              </a:rPr>
              <a:t>                                                            </a:t>
            </a:r>
            <a:r>
              <a:rPr lang="en-US" sz="2400" dirty="0">
                <a:latin typeface="+mj-lt"/>
                <a:cs typeface="+mn-cs"/>
              </a:rPr>
              <a:t>Intuition</a:t>
            </a:r>
            <a:r>
              <a:rPr lang="en-US" dirty="0">
                <a:cs typeface="+mn-cs"/>
              </a:rPr>
              <a:t>								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14400"/>
            <a:ext cx="8229600" cy="1143000"/>
          </a:xfrm>
        </p:spPr>
        <p:txBody>
          <a:bodyPr/>
          <a:lstStyle/>
          <a:p>
            <a:r>
              <a:rPr lang="en-US" b="1" dirty="0"/>
              <a:t>Personality and Work Environment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28800"/>
            <a:ext cx="4040188" cy="63976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Sensing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2438400"/>
            <a:ext cx="4040188" cy="3951288"/>
          </a:xfrm>
        </p:spPr>
        <p:txBody>
          <a:bodyPr/>
          <a:lstStyle/>
          <a:p>
            <a:r>
              <a:rPr lang="en-US" dirty="0"/>
              <a:t>Are realistic and practical</a:t>
            </a:r>
          </a:p>
          <a:p>
            <a:r>
              <a:rPr lang="en-US" dirty="0"/>
              <a:t>Like standard ways of doing the job</a:t>
            </a:r>
          </a:p>
          <a:p>
            <a:r>
              <a:rPr lang="en-US" dirty="0"/>
              <a:t>Focus on facts and details</a:t>
            </a:r>
          </a:p>
          <a:p>
            <a:r>
              <a:rPr lang="en-US" dirty="0"/>
              <a:t>Learn from experience</a:t>
            </a:r>
          </a:p>
          <a:p>
            <a:r>
              <a:rPr lang="en-US" dirty="0"/>
              <a:t>Like tangible outcomes</a:t>
            </a:r>
          </a:p>
          <a:p>
            <a:r>
              <a:rPr lang="en-US" dirty="0"/>
              <a:t>Use common sense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5800" y="1828800"/>
            <a:ext cx="4041775" cy="63976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Intuitive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43400" y="2438400"/>
            <a:ext cx="4041775" cy="3951288"/>
          </a:xfrm>
        </p:spPr>
        <p:txBody>
          <a:bodyPr/>
          <a:lstStyle/>
          <a:p>
            <a:r>
              <a:rPr lang="en-US" dirty="0"/>
              <a:t>Like challenging and complex problems</a:t>
            </a:r>
          </a:p>
          <a:p>
            <a:r>
              <a:rPr lang="en-US" dirty="0"/>
              <a:t>Like new ways of doing the job</a:t>
            </a:r>
          </a:p>
          <a:p>
            <a:r>
              <a:rPr lang="en-US" dirty="0"/>
              <a:t>Focus on the big picture</a:t>
            </a:r>
          </a:p>
          <a:p>
            <a:r>
              <a:rPr lang="en-US" dirty="0"/>
              <a:t>Value creative insight, creativity, imagination and originality</a:t>
            </a:r>
          </a:p>
        </p:txBody>
      </p:sp>
    </p:spTree>
    <p:extLst>
      <p:ext uri="{BB962C8B-B14F-4D97-AF65-F5344CB8AC3E}">
        <p14:creationId xmlns:p14="http://schemas.microsoft.com/office/powerpoint/2010/main" val="24385939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1"/>
          <p:cNvSpPr>
            <a:spLocks noGrp="1"/>
          </p:cNvSpPr>
          <p:nvPr>
            <p:ph type="title"/>
          </p:nvPr>
        </p:nvSpPr>
        <p:spPr>
          <a:xfrm>
            <a:off x="2057400" y="381000"/>
            <a:ext cx="5334000" cy="914400"/>
          </a:xfrm>
        </p:spPr>
        <p:txBody>
          <a:bodyPr/>
          <a:lstStyle/>
          <a:p>
            <a:pPr algn="ctr"/>
            <a:r>
              <a:rPr lang="en-US" altLang="en-US" b="1" dirty="0">
                <a:ea typeface="MS PGothic" pitchFamily="34" charset="-128"/>
              </a:rPr>
              <a:t>Sample Careers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7400" y="1295400"/>
            <a:ext cx="3352800" cy="4752975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>
                <a:solidFill>
                  <a:srgbClr val="C00000"/>
                </a:solidFill>
                <a:ea typeface="ＭＳ Ｐゴシック" pitchFamily="-109" charset="-128"/>
              </a:rPr>
              <a:t>Sensing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Business executives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Accountants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Police and detectives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Judges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Lawyers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Computer programmers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Doctors and dentists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Interior decorators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dirty="0">
              <a:ea typeface="ＭＳ Ｐゴシック" pitchFamily="-109" charset="-12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0" y="1295400"/>
            <a:ext cx="3165475" cy="4752975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>
                <a:solidFill>
                  <a:srgbClr val="C00000"/>
                </a:solidFill>
                <a:ea typeface="ＭＳ Ｐゴシック" pitchFamily="-109" charset="-128"/>
              </a:rPr>
              <a:t>Intuitive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Scientists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Engineers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Psychologists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Artists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Photographers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Actors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Professors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Writers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dirty="0">
              <a:ea typeface="ＭＳ Ｐゴシック" pitchFamily="-109" charset="-128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>
          <a:xfrm>
            <a:off x="1447800" y="1676400"/>
            <a:ext cx="7416800" cy="508000"/>
          </a:xfrm>
        </p:spPr>
        <p:txBody>
          <a:bodyPr/>
          <a:lstStyle/>
          <a:p>
            <a:r>
              <a:rPr lang="en-US" altLang="en-US" b="1" dirty="0"/>
              <a:t>Personality Exercise</a:t>
            </a:r>
          </a:p>
        </p:txBody>
      </p:sp>
      <p:sp>
        <p:nvSpPr>
          <p:cNvPr id="114691" name="Content Placeholder 2"/>
          <p:cNvSpPr>
            <a:spLocks noGrp="1"/>
          </p:cNvSpPr>
          <p:nvPr>
            <p:ph idx="1"/>
          </p:nvPr>
        </p:nvSpPr>
        <p:spPr>
          <a:xfrm>
            <a:off x="609600" y="2819400"/>
            <a:ext cx="7416800" cy="32004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dirty="0"/>
              <a:t>Write about the picture for 3 minutes.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4" descr="This is a photograph of an app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169987"/>
            <a:ext cx="5180013" cy="518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3EBDC2-7D55-4EFF-856C-2D238F17163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19237" y="626319"/>
            <a:ext cx="6408737" cy="508000"/>
          </a:xfrm>
        </p:spPr>
        <p:txBody>
          <a:bodyPr/>
          <a:lstStyle/>
          <a:p>
            <a:r>
              <a:rPr lang="en-US" dirty="0"/>
              <a:t>Exercise: Sensing or Intuitive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itle 1"/>
          <p:cNvSpPr>
            <a:spLocks noGrp="1"/>
          </p:cNvSpPr>
          <p:nvPr>
            <p:ph type="title" idx="4294967295"/>
          </p:nvPr>
        </p:nvSpPr>
        <p:spPr>
          <a:xfrm>
            <a:off x="1981200" y="990600"/>
            <a:ext cx="5029200" cy="1143000"/>
          </a:xfrm>
        </p:spPr>
        <p:txBody>
          <a:bodyPr/>
          <a:lstStyle/>
          <a:p>
            <a:pPr algn="ctr"/>
            <a:r>
              <a:rPr lang="en-US" altLang="en-US" b="1" dirty="0"/>
              <a:t>Thinking or Feeling</a:t>
            </a:r>
          </a:p>
        </p:txBody>
      </p:sp>
      <p:sp>
        <p:nvSpPr>
          <p:cNvPr id="116739" name="Content Placeholder 2"/>
          <p:cNvSpPr>
            <a:spLocks noGrp="1"/>
          </p:cNvSpPr>
          <p:nvPr>
            <p:ph idx="4294967295"/>
          </p:nvPr>
        </p:nvSpPr>
        <p:spPr>
          <a:xfrm>
            <a:off x="914400" y="2057400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endParaRPr lang="en-US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3276600"/>
            <a:ext cx="7848600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3200" dirty="0">
                <a:latin typeface="+mj-lt"/>
                <a:cs typeface="+mn-cs"/>
              </a:rPr>
              <a:t>How we make decisions</a:t>
            </a:r>
          </a:p>
          <a:p>
            <a:pPr algn="ctr" eaLnBrk="0" hangingPunct="0">
              <a:defRPr/>
            </a:pPr>
            <a:endParaRPr lang="en-US" sz="14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en-US" sz="3200" dirty="0">
                <a:solidFill>
                  <a:srgbClr val="FFFF00"/>
                </a:solidFill>
                <a:latin typeface="+mj-lt"/>
                <a:cs typeface="+mn-cs"/>
              </a:rPr>
              <a:t>   </a:t>
            </a:r>
            <a:r>
              <a:rPr lang="en-US" sz="3200" dirty="0">
                <a:solidFill>
                  <a:srgbClr val="C00000"/>
                </a:solidFill>
                <a:latin typeface="+mj-lt"/>
                <a:cs typeface="+mn-cs"/>
              </a:rPr>
              <a:t>T</a:t>
            </a:r>
            <a:r>
              <a:rPr lang="en-US" sz="1400" dirty="0">
                <a:latin typeface="+mj-lt"/>
                <a:cs typeface="+mn-cs"/>
              </a:rPr>
              <a:t>_____________________________|___________________________</a:t>
            </a:r>
            <a:r>
              <a:rPr lang="en-US" sz="3200" dirty="0">
                <a:solidFill>
                  <a:srgbClr val="C00000"/>
                </a:solidFill>
                <a:latin typeface="+mj-lt"/>
                <a:cs typeface="+mn-cs"/>
              </a:rPr>
              <a:t>F</a:t>
            </a:r>
          </a:p>
          <a:p>
            <a:pPr eaLnBrk="0" hangingPunct="0">
              <a:defRPr/>
            </a:pPr>
            <a:r>
              <a:rPr lang="en-US" sz="2400" dirty="0">
                <a:latin typeface="+mj-lt"/>
                <a:cs typeface="+mn-cs"/>
              </a:rPr>
              <a:t>    Thinking	</a:t>
            </a:r>
            <a:r>
              <a:rPr lang="en-US" sz="1400" dirty="0">
                <a:latin typeface="+mj-lt"/>
                <a:cs typeface="+mn-cs"/>
              </a:rPr>
              <a:t>                                                           </a:t>
            </a:r>
            <a:r>
              <a:rPr lang="en-US" sz="2400" dirty="0">
                <a:latin typeface="+mj-lt"/>
                <a:cs typeface="+mn-cs"/>
              </a:rPr>
              <a:t>Feeling</a:t>
            </a:r>
            <a:r>
              <a:rPr lang="en-US" sz="2400" dirty="0">
                <a:cs typeface="+mn-cs"/>
              </a:rPr>
              <a:t>	</a:t>
            </a:r>
            <a:r>
              <a:rPr lang="en-US" dirty="0">
                <a:cs typeface="+mn-cs"/>
              </a:rPr>
              <a:t>							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8229600" cy="1143000"/>
          </a:xfrm>
        </p:spPr>
        <p:txBody>
          <a:bodyPr/>
          <a:lstStyle/>
          <a:p>
            <a:r>
              <a:rPr lang="en-US" b="1" dirty="0"/>
              <a:t>Personality and Work Environment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752600"/>
            <a:ext cx="4040188" cy="63976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Thinking</a:t>
            </a:r>
            <a:r>
              <a:rPr lang="en-US" dirty="0"/>
              <a:t>	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000" y="2362200"/>
            <a:ext cx="4040188" cy="3951288"/>
          </a:xfrm>
        </p:spPr>
        <p:txBody>
          <a:bodyPr/>
          <a:lstStyle/>
          <a:p>
            <a:r>
              <a:rPr lang="en-US" dirty="0"/>
              <a:t>Use logic to make decisions</a:t>
            </a:r>
          </a:p>
          <a:p>
            <a:r>
              <a:rPr lang="en-US" dirty="0"/>
              <a:t>Objective and rational</a:t>
            </a:r>
          </a:p>
          <a:p>
            <a:r>
              <a:rPr lang="en-US" dirty="0"/>
              <a:t>Like to be respected for their expertise</a:t>
            </a:r>
          </a:p>
          <a:p>
            <a:r>
              <a:rPr lang="en-US" dirty="0"/>
              <a:t>Follow policy</a:t>
            </a:r>
          </a:p>
          <a:p>
            <a:r>
              <a:rPr lang="en-US" dirty="0"/>
              <a:t>Firm-minded and sometimes critical</a:t>
            </a:r>
          </a:p>
          <a:p>
            <a:r>
              <a:rPr lang="en-US" dirty="0"/>
              <a:t>Value money, prestige and power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4400" y="1752600"/>
            <a:ext cx="4041775" cy="63976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Feeling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362200"/>
            <a:ext cx="4041775" cy="3951288"/>
          </a:xfrm>
        </p:spPr>
        <p:txBody>
          <a:bodyPr/>
          <a:lstStyle/>
          <a:p>
            <a:r>
              <a:rPr lang="en-US" dirty="0"/>
              <a:t>Use personal values to make decisions</a:t>
            </a:r>
          </a:p>
          <a:p>
            <a:r>
              <a:rPr lang="en-US" dirty="0"/>
              <a:t>Promote harmony</a:t>
            </a:r>
          </a:p>
          <a:p>
            <a:r>
              <a:rPr lang="en-US" dirty="0"/>
              <a:t>Relate well to others</a:t>
            </a:r>
          </a:p>
          <a:p>
            <a:r>
              <a:rPr lang="en-US" dirty="0"/>
              <a:t>Enjoy providing service to others</a:t>
            </a:r>
          </a:p>
          <a:p>
            <a:r>
              <a:rPr lang="en-US" dirty="0"/>
              <a:t>Value careers that make a contribution to humanity</a:t>
            </a:r>
          </a:p>
        </p:txBody>
      </p:sp>
    </p:spTree>
    <p:extLst>
      <p:ext uri="{BB962C8B-B14F-4D97-AF65-F5344CB8AC3E}">
        <p14:creationId xmlns:p14="http://schemas.microsoft.com/office/powerpoint/2010/main" val="13570467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itle 1"/>
          <p:cNvSpPr>
            <a:spLocks noGrp="1"/>
          </p:cNvSpPr>
          <p:nvPr>
            <p:ph type="title"/>
          </p:nvPr>
        </p:nvSpPr>
        <p:spPr>
          <a:xfrm>
            <a:off x="1219200" y="990600"/>
            <a:ext cx="5181600" cy="508000"/>
          </a:xfrm>
        </p:spPr>
        <p:txBody>
          <a:bodyPr/>
          <a:lstStyle/>
          <a:p>
            <a:pPr algn="ctr"/>
            <a:r>
              <a:rPr lang="en-US" altLang="en-US" b="1" dirty="0">
                <a:ea typeface="MS PGothic" pitchFamily="34" charset="-128"/>
              </a:rPr>
              <a:t>    Sample Careers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00200"/>
            <a:ext cx="3810000" cy="4114800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>
                <a:solidFill>
                  <a:srgbClr val="C00000"/>
                </a:solidFill>
                <a:ea typeface="ＭＳ Ｐゴシック" pitchFamily="-109" charset="-128"/>
              </a:rPr>
              <a:t>Thinking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Business managers and administrators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Lawyer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Judge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Computer Specialist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Scientist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Engineers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Mathematicians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Doctors and dentists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Military leaders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dirty="0">
              <a:ea typeface="ＭＳ Ｐゴシック" pitchFamily="-109" charset="-12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600200"/>
            <a:ext cx="3810000" cy="4114800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>
                <a:solidFill>
                  <a:srgbClr val="C00000"/>
                </a:solidFill>
                <a:ea typeface="ＭＳ Ｐゴシック" pitchFamily="-109" charset="-128"/>
              </a:rPr>
              <a:t>Feeling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Childcare workers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Social workers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Counselors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Family practice physicians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Pediatricians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Interior decorators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Photographers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Artists and</a:t>
            </a:r>
          </a:p>
          <a:p>
            <a:pPr marL="0" indent="0">
              <a:buNone/>
              <a:defRPr/>
            </a:pPr>
            <a:r>
              <a:rPr lang="en-US" sz="2400" dirty="0">
                <a:ea typeface="ＭＳ Ｐゴシック" pitchFamily="-109" charset="-128"/>
              </a:rPr>
              <a:t>           musicians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dirty="0">
              <a:ea typeface="ＭＳ Ｐゴシック" pitchFamily="-109" charset="-128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9F09E-98A0-43CC-85A6-53788C0FF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285928"/>
            <a:ext cx="6408737" cy="508000"/>
          </a:xfrm>
        </p:spPr>
        <p:txBody>
          <a:bodyPr/>
          <a:lstStyle/>
          <a:p>
            <a:r>
              <a:rPr lang="en-US" dirty="0"/>
              <a:t>Education Is Our Buffalo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7B5D7-5A73-465E-BFC7-FBF5EE13BB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600" y="1052513"/>
            <a:ext cx="4343401" cy="507961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 the past buffalos provided everything we needed for survival, including tools, clothing, shelter, threads, and heat from the buffalo chips.</a:t>
            </a:r>
          </a:p>
          <a:p>
            <a:pPr marL="0" indent="0">
              <a:buNone/>
            </a:pPr>
            <a:r>
              <a:rPr lang="en-US" dirty="0"/>
              <a:t>Education is our new buffalo. It provides us with everything we need to be good providers for our families.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E3A063-68FE-473D-91DD-D5463AF717FA}"/>
              </a:ext>
            </a:extLst>
          </p:cNvPr>
          <p:cNvSpPr txBox="1"/>
          <p:nvPr/>
        </p:nvSpPr>
        <p:spPr>
          <a:xfrm>
            <a:off x="5766389" y="6132125"/>
            <a:ext cx="30979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Photo by </a:t>
            </a:r>
            <a:r>
              <a:rPr lang="en-US" sz="1200" dirty="0">
                <a:hlinkClick r:id="rId3"/>
              </a:rPr>
              <a:t>Tandem X Visuals</a:t>
            </a:r>
            <a:r>
              <a:rPr lang="en-US" sz="1200" dirty="0"/>
              <a:t> on </a:t>
            </a:r>
            <a:r>
              <a:rPr lang="en-US" sz="1200" dirty="0" err="1">
                <a:hlinkClick r:id="rId4"/>
              </a:rPr>
              <a:t>Unsplash</a:t>
            </a:r>
            <a:r>
              <a:rPr lang="en-US" sz="1200" dirty="0"/>
              <a:t> </a:t>
            </a:r>
          </a:p>
        </p:txBody>
      </p:sp>
      <p:pic>
        <p:nvPicPr>
          <p:cNvPr id="7" name="Picture 6" descr="A picture containing an image of a buffalo at sunset ">
            <a:extLst>
              <a:ext uri="{FF2B5EF4-FFF2-40B4-BE49-F238E27FC236}">
                <a16:creationId xmlns:a16="http://schemas.microsoft.com/office/drawing/2014/main" id="{EAE4EE7E-EE0D-4DD0-BFF7-1B1703E004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093754"/>
            <a:ext cx="3353117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5237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itle 1"/>
          <p:cNvSpPr>
            <a:spLocks noGrp="1"/>
          </p:cNvSpPr>
          <p:nvPr>
            <p:ph type="title" idx="4294967295"/>
          </p:nvPr>
        </p:nvSpPr>
        <p:spPr>
          <a:xfrm>
            <a:off x="914400" y="1193800"/>
            <a:ext cx="6705600" cy="1143000"/>
          </a:xfrm>
        </p:spPr>
        <p:txBody>
          <a:bodyPr/>
          <a:lstStyle/>
          <a:p>
            <a:pPr algn="ctr"/>
            <a:r>
              <a:rPr lang="en-US" altLang="en-US" b="1" dirty="0"/>
              <a:t>Judging or Perceptive</a:t>
            </a:r>
          </a:p>
        </p:txBody>
      </p:sp>
      <p:sp>
        <p:nvSpPr>
          <p:cNvPr id="118787" name="Content Placeholder 2" descr="The judging or perceptive types explain whether we prefer to live in a more structured or spontaneous way. Are you a judging (orderly and organized) type or a perceptive type?"/>
          <p:cNvSpPr>
            <a:spLocks noGrp="1"/>
          </p:cNvSpPr>
          <p:nvPr>
            <p:ph idx="4294967295"/>
          </p:nvPr>
        </p:nvSpPr>
        <p:spPr>
          <a:xfrm>
            <a:off x="838200" y="2819400"/>
            <a:ext cx="7772400" cy="3505200"/>
          </a:xfrm>
        </p:spPr>
        <p:txBody>
          <a:bodyPr/>
          <a:lstStyle/>
          <a:p>
            <a:pPr>
              <a:buFontTx/>
              <a:buNone/>
            </a:pPr>
            <a:endParaRPr lang="en-US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9600" y="2336800"/>
            <a:ext cx="8153400" cy="2184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dirty="0">
                <a:latin typeface="+mj-lt"/>
                <a:cs typeface="+mn-cs"/>
              </a:rPr>
              <a:t>  </a:t>
            </a:r>
            <a:r>
              <a:rPr lang="en-US" sz="2400" b="1" dirty="0">
                <a:latin typeface="+mj-lt"/>
                <a:cs typeface="+mn-cs"/>
              </a:rPr>
              <a:t>Whether we prefer to live in a more structured or spontaneous way</a:t>
            </a:r>
          </a:p>
          <a:p>
            <a:pPr algn="ctr" eaLnBrk="0" hangingPunct="0">
              <a:defRPr/>
            </a:pPr>
            <a:endParaRPr lang="en-US" sz="1400" dirty="0">
              <a:latin typeface="+mj-lt"/>
              <a:cs typeface="+mn-cs"/>
            </a:endParaRPr>
          </a:p>
          <a:p>
            <a:pPr eaLnBrk="0" hangingPunct="0">
              <a:defRPr/>
            </a:pPr>
            <a:r>
              <a:rPr lang="en-US" sz="3200" dirty="0">
                <a:solidFill>
                  <a:srgbClr val="FFFF00"/>
                </a:solidFill>
                <a:latin typeface="+mj-lt"/>
                <a:cs typeface="+mn-cs"/>
              </a:rPr>
              <a:t>    </a:t>
            </a:r>
            <a:r>
              <a:rPr lang="en-US" sz="3200" dirty="0">
                <a:solidFill>
                  <a:srgbClr val="C00000"/>
                </a:solidFill>
                <a:latin typeface="+mj-lt"/>
                <a:cs typeface="+mn-cs"/>
              </a:rPr>
              <a:t>J</a:t>
            </a:r>
            <a:r>
              <a:rPr lang="en-US" sz="1400" dirty="0">
                <a:latin typeface="+mj-lt"/>
                <a:cs typeface="+mn-cs"/>
              </a:rPr>
              <a:t>_____________________________|_____________________________</a:t>
            </a:r>
            <a:r>
              <a:rPr lang="en-US" sz="3200" dirty="0">
                <a:solidFill>
                  <a:srgbClr val="C00000"/>
                </a:solidFill>
                <a:latin typeface="+mj-lt"/>
                <a:cs typeface="+mn-cs"/>
              </a:rPr>
              <a:t>P</a:t>
            </a:r>
          </a:p>
          <a:p>
            <a:pPr eaLnBrk="0" hangingPunct="0">
              <a:defRPr/>
            </a:pPr>
            <a:r>
              <a:rPr lang="en-US" sz="2400" dirty="0">
                <a:latin typeface="+mj-lt"/>
                <a:cs typeface="+mn-cs"/>
              </a:rPr>
              <a:t>     Judging</a:t>
            </a:r>
            <a:r>
              <a:rPr lang="en-US" sz="1400" dirty="0">
                <a:latin typeface="+mj-lt"/>
                <a:cs typeface="+mn-cs"/>
              </a:rPr>
              <a:t>	                                                                   </a:t>
            </a:r>
            <a:r>
              <a:rPr lang="en-US" sz="2400" dirty="0">
                <a:latin typeface="+mj-lt"/>
                <a:cs typeface="+mn-cs"/>
              </a:rPr>
              <a:t>Perceiving</a:t>
            </a:r>
            <a:r>
              <a:rPr lang="en-US" sz="2400" dirty="0">
                <a:cs typeface="+mn-cs"/>
              </a:rPr>
              <a:t>	</a:t>
            </a:r>
            <a:r>
              <a:rPr lang="en-US" dirty="0">
                <a:cs typeface="+mn-cs"/>
              </a:rPr>
              <a:t>							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dirty="0">
                <a:solidFill>
                  <a:srgbClr val="663300"/>
                </a:solidFill>
                <a:latin typeface="Arial Rounded MT Bold" pitchFamily="34" charset="0"/>
              </a:rPr>
              <a:t>                   Personality type</a:t>
            </a:r>
          </a:p>
        </p:txBody>
      </p:sp>
      <p:sp>
        <p:nvSpPr>
          <p:cNvPr id="36867" name="Content Placeholder 2" descr="Judging means planned and organized"/>
          <p:cNvSpPr>
            <a:spLocks noGrp="1"/>
          </p:cNvSpPr>
          <p:nvPr>
            <p:ph sz="half" idx="1"/>
          </p:nvPr>
        </p:nvSpPr>
        <p:spPr>
          <a:xfrm>
            <a:off x="533400" y="1830870"/>
            <a:ext cx="4343400" cy="342692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sz="3200" dirty="0">
                <a:solidFill>
                  <a:srgbClr val="FF0000"/>
                </a:solidFill>
                <a:latin typeface="+mj-lt"/>
              </a:rPr>
              <a:t>Judging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altLang="en-US" sz="800" dirty="0"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Planned and organized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altLang="en-US" dirty="0"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altLang="en-US" dirty="0"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altLang="en-US" dirty="0"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altLang="en-US" dirty="0"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altLang="en-US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altLang="en-US" dirty="0"/>
              <a:t>	</a:t>
            </a:r>
          </a:p>
        </p:txBody>
      </p:sp>
      <p:sp>
        <p:nvSpPr>
          <p:cNvPr id="36868" name="Content Placeholder 3" descr="Perceptive means spontaneous"/>
          <p:cNvSpPr>
            <a:spLocks noGrp="1"/>
          </p:cNvSpPr>
          <p:nvPr>
            <p:ph sz="half" idx="2"/>
          </p:nvPr>
        </p:nvSpPr>
        <p:spPr>
          <a:xfrm>
            <a:off x="5334000" y="1676400"/>
            <a:ext cx="3527425" cy="4525963"/>
          </a:xfrm>
        </p:spPr>
        <p:txBody>
          <a:bodyPr>
            <a:normAutofit/>
          </a:bodyPr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sz="3200" dirty="0">
                <a:solidFill>
                  <a:srgbClr val="FF0000"/>
                </a:solidFill>
                <a:latin typeface="+mj-lt"/>
              </a:rPr>
              <a:t>Perceptive</a:t>
            </a:r>
          </a:p>
          <a:p>
            <a:pPr marL="0" indent="0" algn="ctr">
              <a:buFont typeface="Arial" panose="020B0604020202020204" pitchFamily="34" charset="0"/>
              <a:buNone/>
              <a:defRPr/>
            </a:pPr>
            <a:endParaRPr lang="en-US" altLang="en-US" sz="800" dirty="0"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Spontaneous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>
              <a:latin typeface="+mj-lt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>
              <a:latin typeface="+mj-lt"/>
            </a:endParaRPr>
          </a:p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altLang="en-US" dirty="0"/>
              <a:t> </a:t>
            </a:r>
          </a:p>
        </p:txBody>
      </p:sp>
      <p:pic>
        <p:nvPicPr>
          <p:cNvPr id="4" name="Picture 3" descr="Personality Typ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3114801"/>
            <a:ext cx="3267075" cy="1942974"/>
          </a:xfrm>
          <a:prstGeom prst="rect">
            <a:avLst/>
          </a:prstGeom>
        </p:spPr>
      </p:pic>
      <p:pic>
        <p:nvPicPr>
          <p:cNvPr id="8" name="Pictur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199631"/>
            <a:ext cx="2895600" cy="1926890"/>
          </a:xfrm>
          <a:prstGeom prst="rect">
            <a:avLst/>
          </a:prstGeom>
        </p:spPr>
      </p:pic>
      <p:sp useBgFill="1">
        <p:nvSpPr>
          <p:cNvPr id="3" name="TextBox 2" descr="Perceptive means spontaneous"/>
          <p:cNvSpPr txBox="1"/>
          <p:nvPr/>
        </p:nvSpPr>
        <p:spPr>
          <a:xfrm>
            <a:off x="2057400" y="4941855"/>
            <a:ext cx="1066800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en-US" b="1" dirty="0"/>
              <a:t>Personality and Work Environment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76400"/>
            <a:ext cx="2895600" cy="63976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Judging</a:t>
            </a:r>
            <a:r>
              <a:rPr lang="en-US" dirty="0"/>
              <a:t>	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4040188" cy="3951288"/>
          </a:xfrm>
        </p:spPr>
        <p:txBody>
          <a:bodyPr/>
          <a:lstStyle/>
          <a:p>
            <a:r>
              <a:rPr lang="en-US" dirty="0"/>
              <a:t>Prefer structure and organization</a:t>
            </a:r>
          </a:p>
          <a:p>
            <a:r>
              <a:rPr lang="en-US" dirty="0"/>
              <a:t>Like to have the work finished</a:t>
            </a:r>
          </a:p>
          <a:p>
            <a:r>
              <a:rPr lang="en-US" dirty="0"/>
              <a:t>Prefer clear and definite assignments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76400"/>
            <a:ext cx="4041775" cy="639762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Perceptive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438400"/>
            <a:ext cx="4041775" cy="3951288"/>
          </a:xfrm>
        </p:spPr>
        <p:txBody>
          <a:bodyPr/>
          <a:lstStyle/>
          <a:p>
            <a:r>
              <a:rPr lang="en-US" dirty="0"/>
              <a:t>Like to be spontaneous and go with the flow</a:t>
            </a:r>
          </a:p>
          <a:p>
            <a:r>
              <a:rPr lang="en-US" dirty="0"/>
              <a:t>Good at dealing with the unplanned and unexpected</a:t>
            </a:r>
          </a:p>
          <a:p>
            <a:r>
              <a:rPr lang="en-US" dirty="0"/>
              <a:t>Prefer flexible work environments</a:t>
            </a:r>
          </a:p>
          <a:p>
            <a:r>
              <a:rPr lang="en-US" dirty="0"/>
              <a:t>Stressed by deadlines</a:t>
            </a:r>
          </a:p>
        </p:txBody>
      </p:sp>
    </p:spTree>
    <p:extLst>
      <p:ext uri="{BB962C8B-B14F-4D97-AF65-F5344CB8AC3E}">
        <p14:creationId xmlns:p14="http://schemas.microsoft.com/office/powerpoint/2010/main" val="3290813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>
          <a:xfrm>
            <a:off x="2362200" y="762000"/>
            <a:ext cx="4167187" cy="508000"/>
          </a:xfrm>
        </p:spPr>
        <p:txBody>
          <a:bodyPr/>
          <a:lstStyle/>
          <a:p>
            <a:r>
              <a:rPr lang="en-US" altLang="en-US" b="1" dirty="0">
                <a:ea typeface="MS PGothic" pitchFamily="34" charset="-128"/>
              </a:rPr>
              <a:t>Sample Careers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01775"/>
            <a:ext cx="3810000" cy="4114800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>
                <a:solidFill>
                  <a:srgbClr val="C00000"/>
                </a:solidFill>
                <a:ea typeface="ＭＳ Ｐゴシック" pitchFamily="-109" charset="-128"/>
              </a:rPr>
              <a:t>Judging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Business executives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Managers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Accountants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Financial officers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Police and detectives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Judges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Lawyers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Computer programmers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Military leaders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dirty="0">
              <a:ea typeface="ＭＳ Ｐゴシック" pitchFamily="-109" charset="-128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04950"/>
            <a:ext cx="3810000" cy="4114800"/>
          </a:xfrm>
        </p:spPr>
        <p:txBody>
          <a:bodyPr/>
          <a:lstStyle/>
          <a:p>
            <a:pPr marL="0" indent="0">
              <a:buFont typeface="Arial" pitchFamily="34" charset="0"/>
              <a:buNone/>
              <a:defRPr/>
            </a:pPr>
            <a:r>
              <a:rPr lang="en-US" b="1" dirty="0">
                <a:solidFill>
                  <a:srgbClr val="C00000"/>
                </a:solidFill>
                <a:ea typeface="ＭＳ Ｐゴシック" pitchFamily="-109" charset="-128"/>
              </a:rPr>
              <a:t>Perceptive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Pilots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Athletes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Paramedics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Police and detective work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Forensic pathologists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Engineers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Scientists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Carpenters</a:t>
            </a:r>
          </a:p>
          <a:p>
            <a:pPr>
              <a:defRPr/>
            </a:pPr>
            <a:r>
              <a:rPr lang="en-US" sz="2400" dirty="0">
                <a:ea typeface="ＭＳ Ｐゴシック" pitchFamily="-109" charset="-128"/>
              </a:rPr>
              <a:t>Artists and musicians</a:t>
            </a:r>
          </a:p>
          <a:p>
            <a:pPr marL="0" indent="0">
              <a:buFont typeface="Arial" pitchFamily="34" charset="0"/>
              <a:buNone/>
              <a:defRPr/>
            </a:pPr>
            <a:endParaRPr lang="en-US" dirty="0">
              <a:ea typeface="ＭＳ Ｐゴシック" pitchFamily="-109" charset="-128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itle 1"/>
          <p:cNvSpPr>
            <a:spLocks noGrp="1"/>
          </p:cNvSpPr>
          <p:nvPr>
            <p:ph type="title"/>
          </p:nvPr>
        </p:nvSpPr>
        <p:spPr>
          <a:xfrm>
            <a:off x="304800" y="1371600"/>
            <a:ext cx="7416800" cy="508000"/>
          </a:xfrm>
        </p:spPr>
        <p:txBody>
          <a:bodyPr/>
          <a:lstStyle/>
          <a:p>
            <a:r>
              <a:rPr lang="en-US" altLang="en-US" dirty="0"/>
              <a:t>Group Activity: J and P Exercise:</a:t>
            </a:r>
          </a:p>
        </p:txBody>
      </p:sp>
      <p:sp>
        <p:nvSpPr>
          <p:cNvPr id="120835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7416800" cy="39624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200" dirty="0"/>
              <a:t>Where do you stand?</a:t>
            </a:r>
          </a:p>
          <a:p>
            <a:pPr lvl="1"/>
            <a:r>
              <a:rPr lang="en-US" altLang="en-US" sz="3200" dirty="0"/>
              <a:t>I can play anytime.</a:t>
            </a:r>
          </a:p>
          <a:p>
            <a:pPr lvl="1"/>
            <a:r>
              <a:rPr lang="en-US" altLang="en-US" sz="3200" dirty="0"/>
              <a:t>I have to finish my work before I play. 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362200"/>
            <a:ext cx="6408737" cy="508000"/>
          </a:xfrm>
        </p:spPr>
        <p:txBody>
          <a:bodyPr/>
          <a:lstStyle/>
          <a:p>
            <a:pPr algn="ctr"/>
            <a:r>
              <a:rPr lang="en-US" dirty="0"/>
              <a:t>Exploring your Personal Strengths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 descr="Multiple Intelligences">
            <a:extLst>
              <a:ext uri="{FF2B5EF4-FFF2-40B4-BE49-F238E27FC236}">
                <a16:creationId xmlns:a16="http://schemas.microsoft.com/office/drawing/2014/main" id="{FF90B8A9-5C53-4C13-9BFB-BA0A5AEC56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200400"/>
            <a:ext cx="5867400" cy="2578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0854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2780928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Your textbook provides an opportunity to explore your multiple intelligences.  Use the access code to take the </a:t>
            </a:r>
            <a:r>
              <a:rPr lang="en-US" sz="4000" dirty="0" err="1"/>
              <a:t>TruTalent</a:t>
            </a:r>
            <a:r>
              <a:rPr lang="en-US" sz="4000" dirty="0"/>
              <a:t> Intelligences Assessment. </a:t>
            </a:r>
          </a:p>
        </p:txBody>
      </p:sp>
    </p:spTree>
    <p:extLst>
      <p:ext uri="{BB962C8B-B14F-4D97-AF65-F5344CB8AC3E}">
        <p14:creationId xmlns:p14="http://schemas.microsoft.com/office/powerpoint/2010/main" val="30167103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1196752"/>
            <a:ext cx="6408737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Multiple Intelligences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19672" y="1916832"/>
            <a:ext cx="6481763" cy="4752975"/>
          </a:xfrm>
        </p:spPr>
        <p:txBody>
          <a:bodyPr/>
          <a:lstStyle/>
          <a:p>
            <a:pPr>
              <a:defRPr/>
            </a:pPr>
            <a:r>
              <a:rPr lang="en-US" dirty="0"/>
              <a:t>Developed by Howard Gardner</a:t>
            </a:r>
          </a:p>
          <a:p>
            <a:pPr>
              <a:defRPr/>
            </a:pPr>
            <a:r>
              <a:rPr lang="en-US" dirty="0"/>
              <a:t>Defined as the human ability to solve problems or design or compose things valued in at least one culture  </a:t>
            </a:r>
          </a:p>
          <a:p>
            <a:pPr>
              <a:defRPr/>
            </a:pPr>
            <a:r>
              <a:rPr lang="en-US" dirty="0"/>
              <a:t>Broadens the scope of human potential  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8" name="Picture 2" descr="This graphic shows the multiple intelligences including logical, kinesthetic, musical, interpersonal, existential, visual, naturalistic, linguistic, and intrapersonal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836712"/>
            <a:ext cx="5890741" cy="5890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AE5256-A908-49D8-9FCF-BA14D2471AB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86000" y="302772"/>
            <a:ext cx="6408737" cy="508000"/>
          </a:xfrm>
        </p:spPr>
        <p:txBody>
          <a:bodyPr/>
          <a:lstStyle/>
          <a:p>
            <a:r>
              <a:rPr lang="en-US" dirty="0"/>
              <a:t>Multiple Intelligences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87624" y="908720"/>
            <a:ext cx="6408737" cy="508000"/>
          </a:xfrm>
        </p:spPr>
        <p:txBody>
          <a:bodyPr/>
          <a:lstStyle/>
          <a:p>
            <a:r>
              <a:rPr lang="en-US" dirty="0"/>
              <a:t>Build on Your Strengths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331640" y="1628800"/>
            <a:ext cx="3163888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Musical</a:t>
            </a:r>
          </a:p>
          <a:p>
            <a:pPr marL="0" indent="0">
              <a:buNone/>
            </a:pPr>
            <a:r>
              <a:rPr lang="en-US" dirty="0"/>
              <a:t>Listening to music</a:t>
            </a:r>
          </a:p>
          <a:p>
            <a:pPr marL="0" indent="0">
              <a:buNone/>
            </a:pPr>
            <a:r>
              <a:rPr lang="en-US" dirty="0"/>
              <a:t>Singing  or playing an instrument</a:t>
            </a:r>
          </a:p>
          <a:p>
            <a:pPr marL="0" indent="0">
              <a:buNone/>
            </a:pPr>
            <a:r>
              <a:rPr lang="en-US" dirty="0"/>
              <a:t>Recognizing musical patterns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Musical Smart</a:t>
            </a:r>
          </a:p>
          <a:p>
            <a:pPr marL="400050" lvl="1" indent="0">
              <a:buNone/>
            </a:pPr>
            <a:endParaRPr lang="en-US" dirty="0"/>
          </a:p>
          <a:p>
            <a:pPr marL="400050" lvl="1" indent="0">
              <a:buNone/>
            </a:pPr>
            <a:endParaRPr lang="en-US" dirty="0"/>
          </a:p>
          <a:p>
            <a:pPr marL="400050" lvl="1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894262" y="1628799"/>
            <a:ext cx="3165475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Careers</a:t>
            </a:r>
          </a:p>
          <a:p>
            <a:pPr marL="0" indent="0">
              <a:buNone/>
            </a:pPr>
            <a:r>
              <a:rPr lang="en-US" dirty="0"/>
              <a:t>Disc Jockey</a:t>
            </a:r>
          </a:p>
          <a:p>
            <a:pPr marL="0" indent="0">
              <a:buNone/>
            </a:pPr>
            <a:r>
              <a:rPr lang="en-US" dirty="0"/>
              <a:t>Music Teacher</a:t>
            </a:r>
          </a:p>
          <a:p>
            <a:pPr marL="0" indent="0">
              <a:buNone/>
            </a:pPr>
            <a:r>
              <a:rPr lang="en-US" dirty="0"/>
              <a:t>Music Retailer</a:t>
            </a:r>
          </a:p>
          <a:p>
            <a:pPr marL="0" indent="0">
              <a:buNone/>
            </a:pPr>
            <a:r>
              <a:rPr lang="en-US" dirty="0"/>
              <a:t>Music Therapist</a:t>
            </a:r>
          </a:p>
          <a:p>
            <a:pPr marL="0" indent="0">
              <a:buNone/>
            </a:pPr>
            <a:r>
              <a:rPr lang="en-US" dirty="0"/>
              <a:t>Singer</a:t>
            </a:r>
          </a:p>
          <a:p>
            <a:pPr marL="0" indent="0">
              <a:buNone/>
            </a:pPr>
            <a:r>
              <a:rPr lang="en-US" dirty="0"/>
              <a:t>Song Writer</a:t>
            </a:r>
          </a:p>
          <a:p>
            <a:pPr marL="0" indent="0">
              <a:buNone/>
            </a:pPr>
            <a:r>
              <a:rPr lang="en-US" dirty="0"/>
              <a:t>Music Critic</a:t>
            </a:r>
          </a:p>
          <a:p>
            <a:pPr marL="0" indent="0">
              <a:buNone/>
            </a:pPr>
            <a:r>
              <a:rPr lang="en-US" dirty="0"/>
              <a:t>Music Lawyer </a:t>
            </a:r>
          </a:p>
        </p:txBody>
      </p:sp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597" y="16346"/>
            <a:ext cx="2333813" cy="161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40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4B228-91D0-4A73-9FB5-CAAE6C364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74638"/>
            <a:ext cx="7010400" cy="1143000"/>
          </a:xfrm>
        </p:spPr>
        <p:txBody>
          <a:bodyPr wrap="square" anchor="ctr">
            <a:normAutofit/>
          </a:bodyPr>
          <a:lstStyle/>
          <a:p>
            <a:r>
              <a:rPr lang="en-US" dirty="0"/>
              <a:t>Learning to Walk with Nature as 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37A48-10BA-4E68-90A6-F13638F81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en-US" dirty="0"/>
              <a:t>You are part of this living world, just as the trees, animals, birds and fish are. We all carry a spirit force within and learning to live in harmony in this way will help you to be true to yourself, your personality, and your talents. </a:t>
            </a:r>
          </a:p>
        </p:txBody>
      </p:sp>
      <p:pic>
        <p:nvPicPr>
          <p:cNvPr id="7" name="Picture 6" descr="An outdoor photo of mountains, trees, and a bridge">
            <a:extLst>
              <a:ext uri="{FF2B5EF4-FFF2-40B4-BE49-F238E27FC236}">
                <a16:creationId xmlns:a16="http://schemas.microsoft.com/office/drawing/2014/main" id="{66554B2F-A4C8-45D2-8B26-FD5921FBDE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474146"/>
            <a:ext cx="394335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3432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980728"/>
            <a:ext cx="6408737" cy="508000"/>
          </a:xfrm>
        </p:spPr>
        <p:txBody>
          <a:bodyPr/>
          <a:lstStyle/>
          <a:p>
            <a:r>
              <a:rPr lang="en-US" dirty="0"/>
              <a:t>Build on Your Strengths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7624" y="1628800"/>
            <a:ext cx="3163888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Interpersonal</a:t>
            </a:r>
          </a:p>
          <a:p>
            <a:pPr marL="0" indent="0">
              <a:buNone/>
            </a:pPr>
            <a:r>
              <a:rPr lang="en-US" dirty="0"/>
              <a:t>Communication</a:t>
            </a:r>
          </a:p>
          <a:p>
            <a:pPr marL="0" indent="0">
              <a:buNone/>
            </a:pPr>
            <a:r>
              <a:rPr lang="en-US" dirty="0"/>
              <a:t>Social skills</a:t>
            </a:r>
          </a:p>
          <a:p>
            <a:pPr marL="0" indent="0">
              <a:buNone/>
            </a:pPr>
            <a:r>
              <a:rPr lang="en-US" dirty="0"/>
              <a:t>Helping others</a:t>
            </a:r>
          </a:p>
          <a:p>
            <a:pPr marL="0" indent="0">
              <a:buNone/>
            </a:pPr>
            <a:r>
              <a:rPr lang="en-US" dirty="0"/>
              <a:t>Resolve conflicts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People Smart </a:t>
            </a:r>
          </a:p>
          <a:p>
            <a:pPr marL="400050" lvl="1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4008" y="1628800"/>
            <a:ext cx="3165475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Careers</a:t>
            </a:r>
          </a:p>
          <a:p>
            <a:pPr marL="0" indent="0">
              <a:buNone/>
            </a:pPr>
            <a:r>
              <a:rPr lang="en-US" dirty="0"/>
              <a:t>Cruise Director</a:t>
            </a:r>
          </a:p>
          <a:p>
            <a:pPr marL="0" indent="0">
              <a:buNone/>
            </a:pPr>
            <a:r>
              <a:rPr lang="en-US" dirty="0"/>
              <a:t>Mediator</a:t>
            </a:r>
          </a:p>
          <a:p>
            <a:pPr marL="0" indent="0">
              <a:buNone/>
            </a:pPr>
            <a:r>
              <a:rPr lang="en-US" dirty="0"/>
              <a:t>Human Resources</a:t>
            </a:r>
          </a:p>
          <a:p>
            <a:pPr marL="0" indent="0">
              <a:buNone/>
            </a:pPr>
            <a:r>
              <a:rPr lang="en-US" dirty="0"/>
              <a:t>Dental Hygienist</a:t>
            </a:r>
          </a:p>
          <a:p>
            <a:pPr marL="0" indent="0">
              <a:buNone/>
            </a:pPr>
            <a:r>
              <a:rPr lang="en-US" dirty="0"/>
              <a:t>Nurse</a:t>
            </a:r>
          </a:p>
          <a:p>
            <a:pPr marL="0" indent="0">
              <a:buNone/>
            </a:pPr>
            <a:r>
              <a:rPr lang="en-US" dirty="0"/>
              <a:t>Psychologist</a:t>
            </a:r>
          </a:p>
          <a:p>
            <a:pPr marL="0" indent="0">
              <a:buNone/>
            </a:pPr>
            <a:r>
              <a:rPr lang="en-US" dirty="0"/>
              <a:t>Social Worker</a:t>
            </a:r>
          </a:p>
          <a:p>
            <a:pPr marL="0" indent="0">
              <a:buNone/>
            </a:pPr>
            <a:r>
              <a:rPr lang="en-US" dirty="0"/>
              <a:t>Marketer</a:t>
            </a:r>
          </a:p>
          <a:p>
            <a:pPr marL="0" indent="0">
              <a:buNone/>
            </a:pPr>
            <a:r>
              <a:rPr lang="en-US" dirty="0"/>
              <a:t>Counselor</a:t>
            </a:r>
          </a:p>
          <a:p>
            <a:pPr marL="400050" lvl="1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231" y="-347"/>
            <a:ext cx="1886769" cy="188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8316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980728"/>
            <a:ext cx="6408737" cy="508000"/>
          </a:xfrm>
        </p:spPr>
        <p:txBody>
          <a:bodyPr/>
          <a:lstStyle/>
          <a:p>
            <a:r>
              <a:rPr lang="en-US" dirty="0"/>
              <a:t>Build on Your Strengths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31640" y="1628800"/>
            <a:ext cx="3163888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Logical-Mathematica</a:t>
            </a:r>
            <a:r>
              <a:rPr lang="en-US" dirty="0">
                <a:solidFill>
                  <a:srgbClr val="C00000"/>
                </a:solidFill>
              </a:rPr>
              <a:t>l</a:t>
            </a:r>
          </a:p>
          <a:p>
            <a:pPr marL="0" indent="0">
              <a:buNone/>
            </a:pPr>
            <a:r>
              <a:rPr lang="en-US" dirty="0"/>
              <a:t>Math aptitude</a:t>
            </a:r>
          </a:p>
          <a:p>
            <a:pPr marL="0" indent="0">
              <a:buNone/>
            </a:pPr>
            <a:r>
              <a:rPr lang="en-US" dirty="0"/>
              <a:t>Interest in science</a:t>
            </a:r>
          </a:p>
          <a:p>
            <a:pPr marL="0" indent="0">
              <a:buNone/>
            </a:pPr>
            <a:r>
              <a:rPr lang="en-US" dirty="0"/>
              <a:t>Problem solving</a:t>
            </a:r>
          </a:p>
          <a:p>
            <a:pPr marL="0" indent="0">
              <a:buNone/>
            </a:pPr>
            <a:r>
              <a:rPr lang="en-US" dirty="0"/>
              <a:t>Logical thinking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Number Smart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8024" y="1628800"/>
            <a:ext cx="3165475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Careers</a:t>
            </a:r>
          </a:p>
          <a:p>
            <a:pPr marL="0" indent="0">
              <a:buNone/>
            </a:pPr>
            <a:r>
              <a:rPr lang="en-US" dirty="0"/>
              <a:t>Engineer</a:t>
            </a:r>
          </a:p>
          <a:p>
            <a:pPr marL="0" indent="0">
              <a:buNone/>
            </a:pPr>
            <a:r>
              <a:rPr lang="en-US" dirty="0"/>
              <a:t>Accountant</a:t>
            </a:r>
          </a:p>
          <a:p>
            <a:pPr marL="0" indent="0">
              <a:buNone/>
            </a:pPr>
            <a:r>
              <a:rPr lang="en-US" dirty="0"/>
              <a:t>Computer Analyst</a:t>
            </a:r>
          </a:p>
          <a:p>
            <a:pPr marL="0" indent="0">
              <a:buNone/>
            </a:pPr>
            <a:r>
              <a:rPr lang="en-US" dirty="0"/>
              <a:t>Physician</a:t>
            </a:r>
          </a:p>
          <a:p>
            <a:pPr marL="0" indent="0">
              <a:buNone/>
            </a:pPr>
            <a:r>
              <a:rPr lang="en-US" dirty="0"/>
              <a:t>Detective</a:t>
            </a:r>
          </a:p>
          <a:p>
            <a:pPr marL="0" indent="0">
              <a:buNone/>
            </a:pPr>
            <a:r>
              <a:rPr lang="en-US" dirty="0"/>
              <a:t>Researcher</a:t>
            </a:r>
          </a:p>
          <a:p>
            <a:pPr marL="0" indent="0">
              <a:buNone/>
            </a:pPr>
            <a:r>
              <a:rPr lang="en-US" dirty="0"/>
              <a:t>Scientist</a:t>
            </a:r>
          </a:p>
          <a:p>
            <a:pPr marL="0" indent="0">
              <a:buNone/>
            </a:pPr>
            <a:r>
              <a:rPr lang="en-US" dirty="0"/>
              <a:t>Economist </a:t>
            </a:r>
          </a:p>
        </p:txBody>
      </p:sp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350" y="0"/>
            <a:ext cx="2533650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362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1052736"/>
            <a:ext cx="6408737" cy="508000"/>
          </a:xfrm>
        </p:spPr>
        <p:txBody>
          <a:bodyPr/>
          <a:lstStyle/>
          <a:p>
            <a:r>
              <a:rPr lang="en-US" dirty="0"/>
              <a:t>Build on Your Strengths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3608" y="1628800"/>
            <a:ext cx="3163888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Spatial</a:t>
            </a:r>
          </a:p>
          <a:p>
            <a:pPr marL="0" indent="0">
              <a:buNone/>
            </a:pPr>
            <a:r>
              <a:rPr lang="en-US" dirty="0"/>
              <a:t>Visualization</a:t>
            </a:r>
          </a:p>
          <a:p>
            <a:pPr marL="0" indent="0">
              <a:buNone/>
            </a:pPr>
            <a:r>
              <a:rPr lang="en-US" dirty="0"/>
              <a:t>Navigation</a:t>
            </a:r>
          </a:p>
          <a:p>
            <a:pPr marL="0" indent="0">
              <a:buNone/>
            </a:pPr>
            <a:r>
              <a:rPr lang="en-US" dirty="0"/>
              <a:t>Reading</a:t>
            </a:r>
          </a:p>
          <a:p>
            <a:pPr marL="0" indent="0">
              <a:buNone/>
            </a:pPr>
            <a:r>
              <a:rPr lang="en-US" dirty="0"/>
              <a:t>Writing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Picture Smart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016" y="1628800"/>
            <a:ext cx="3165475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Careers</a:t>
            </a:r>
          </a:p>
          <a:p>
            <a:pPr marL="0" indent="0">
              <a:buNone/>
            </a:pPr>
            <a:r>
              <a:rPr lang="en-US" dirty="0"/>
              <a:t>Architect</a:t>
            </a:r>
          </a:p>
          <a:p>
            <a:pPr marL="0" indent="0">
              <a:buNone/>
            </a:pPr>
            <a:r>
              <a:rPr lang="en-US" dirty="0"/>
              <a:t>Artist</a:t>
            </a:r>
          </a:p>
          <a:p>
            <a:pPr marL="0" indent="0">
              <a:buNone/>
            </a:pPr>
            <a:r>
              <a:rPr lang="en-US" dirty="0"/>
              <a:t>Film animator</a:t>
            </a:r>
          </a:p>
          <a:p>
            <a:pPr marL="0" indent="0">
              <a:buNone/>
            </a:pPr>
            <a:r>
              <a:rPr lang="en-US" dirty="0"/>
              <a:t>Mechanic</a:t>
            </a:r>
          </a:p>
          <a:p>
            <a:pPr marL="0" indent="0">
              <a:buNone/>
            </a:pPr>
            <a:r>
              <a:rPr lang="en-US" dirty="0"/>
              <a:t>Pilot</a:t>
            </a:r>
          </a:p>
          <a:p>
            <a:pPr marL="0" indent="0">
              <a:buNone/>
            </a:pPr>
            <a:r>
              <a:rPr lang="en-US" dirty="0"/>
              <a:t>Webmaster</a:t>
            </a:r>
          </a:p>
          <a:p>
            <a:pPr marL="0" indent="0">
              <a:buNone/>
            </a:pPr>
            <a:r>
              <a:rPr lang="en-US" dirty="0"/>
              <a:t>Interior decorator</a:t>
            </a:r>
          </a:p>
          <a:p>
            <a:pPr marL="0" indent="0">
              <a:buNone/>
            </a:pPr>
            <a:r>
              <a:rPr lang="en-US" dirty="0"/>
              <a:t>Graphic artist</a:t>
            </a:r>
          </a:p>
          <a:p>
            <a:pPr marL="0" indent="0">
              <a:buNone/>
            </a:pPr>
            <a:r>
              <a:rPr lang="en-US" dirty="0"/>
              <a:t>Photographer</a:t>
            </a:r>
          </a:p>
        </p:txBody>
      </p:sp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389" y="0"/>
            <a:ext cx="2900611" cy="217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107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692696"/>
            <a:ext cx="6408737" cy="508000"/>
          </a:xfrm>
        </p:spPr>
        <p:txBody>
          <a:bodyPr/>
          <a:lstStyle/>
          <a:p>
            <a:r>
              <a:rPr lang="en-US" dirty="0"/>
              <a:t>Build on Your Strengths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7624" y="1340768"/>
            <a:ext cx="3163888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Bodily- Kinesthetic</a:t>
            </a:r>
          </a:p>
          <a:p>
            <a:pPr marL="0" indent="0">
              <a:buNone/>
            </a:pPr>
            <a:r>
              <a:rPr lang="en-US" dirty="0"/>
              <a:t>Hand and eye   </a:t>
            </a:r>
          </a:p>
          <a:p>
            <a:pPr marL="0" indent="0">
              <a:buNone/>
            </a:pPr>
            <a:r>
              <a:rPr lang="en-US" dirty="0"/>
              <a:t>    coordination</a:t>
            </a:r>
          </a:p>
          <a:p>
            <a:pPr marL="0" indent="0">
              <a:buNone/>
            </a:pPr>
            <a:r>
              <a:rPr lang="en-US" dirty="0"/>
              <a:t>Athletics</a:t>
            </a:r>
          </a:p>
          <a:p>
            <a:pPr marL="0" indent="0">
              <a:buNone/>
            </a:pPr>
            <a:r>
              <a:rPr lang="en-US" dirty="0"/>
              <a:t>Dance</a:t>
            </a:r>
          </a:p>
          <a:p>
            <a:pPr marL="0" indent="0">
              <a:buNone/>
            </a:pPr>
            <a:r>
              <a:rPr lang="en-US" dirty="0"/>
              <a:t>Drama</a:t>
            </a:r>
          </a:p>
          <a:p>
            <a:pPr marL="0" indent="0">
              <a:buNone/>
            </a:pPr>
            <a:r>
              <a:rPr lang="en-US" dirty="0"/>
              <a:t>Cooking</a:t>
            </a:r>
          </a:p>
          <a:p>
            <a:pPr marL="0" indent="0">
              <a:buNone/>
            </a:pPr>
            <a:r>
              <a:rPr lang="en-US" dirty="0"/>
              <a:t>Learning by doing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Body Smart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4008" y="1268760"/>
            <a:ext cx="4136082" cy="511175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Careers</a:t>
            </a:r>
          </a:p>
          <a:p>
            <a:pPr marL="0" indent="0">
              <a:buNone/>
            </a:pPr>
            <a:r>
              <a:rPr lang="en-US" dirty="0"/>
              <a:t>Athlete</a:t>
            </a:r>
          </a:p>
          <a:p>
            <a:pPr marL="0" indent="0">
              <a:buNone/>
            </a:pPr>
            <a:r>
              <a:rPr lang="en-US" dirty="0"/>
              <a:t>Carpenter</a:t>
            </a:r>
          </a:p>
          <a:p>
            <a:pPr marL="0" indent="0">
              <a:buNone/>
            </a:pPr>
            <a:r>
              <a:rPr lang="en-US" dirty="0"/>
              <a:t>Craftsperson</a:t>
            </a:r>
          </a:p>
          <a:p>
            <a:pPr marL="0" indent="0">
              <a:buNone/>
            </a:pPr>
            <a:r>
              <a:rPr lang="en-US" dirty="0"/>
              <a:t>Mechanic</a:t>
            </a:r>
          </a:p>
          <a:p>
            <a:pPr marL="0" indent="0">
              <a:buNone/>
            </a:pPr>
            <a:r>
              <a:rPr lang="en-US" dirty="0"/>
              <a:t>Jeweler</a:t>
            </a:r>
          </a:p>
          <a:p>
            <a:pPr marL="0" indent="0">
              <a:buNone/>
            </a:pPr>
            <a:r>
              <a:rPr lang="en-US" dirty="0"/>
              <a:t>Computer game designer</a:t>
            </a:r>
          </a:p>
          <a:p>
            <a:pPr marL="0" indent="0">
              <a:buNone/>
            </a:pPr>
            <a:r>
              <a:rPr lang="en-US" dirty="0"/>
              <a:t>Firefighter</a:t>
            </a:r>
          </a:p>
          <a:p>
            <a:pPr marL="0" indent="0">
              <a:buNone/>
            </a:pPr>
            <a:r>
              <a:rPr lang="en-US" dirty="0"/>
              <a:t>Forest ranger</a:t>
            </a:r>
          </a:p>
          <a:p>
            <a:pPr marL="0" indent="0">
              <a:buNone/>
            </a:pPr>
            <a:r>
              <a:rPr lang="en-US" dirty="0"/>
              <a:t>Physical therapist</a:t>
            </a:r>
          </a:p>
        </p:txBody>
      </p:sp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75" y="-6871"/>
            <a:ext cx="2714625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7056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908720"/>
            <a:ext cx="6408737" cy="508000"/>
          </a:xfrm>
        </p:spPr>
        <p:txBody>
          <a:bodyPr/>
          <a:lstStyle/>
          <a:p>
            <a:r>
              <a:rPr lang="en-US" dirty="0"/>
              <a:t>Build on Your Strengths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3608" y="1628800"/>
            <a:ext cx="3163888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Linguistic</a:t>
            </a:r>
          </a:p>
          <a:p>
            <a:pPr marL="0" indent="0">
              <a:buNone/>
            </a:pPr>
            <a:r>
              <a:rPr lang="en-US" dirty="0"/>
              <a:t>Reading</a:t>
            </a:r>
          </a:p>
          <a:p>
            <a:pPr marL="0" indent="0">
              <a:buNone/>
            </a:pPr>
            <a:r>
              <a:rPr lang="en-US" dirty="0"/>
              <a:t>Writing</a:t>
            </a:r>
          </a:p>
          <a:p>
            <a:pPr marL="0" indent="0">
              <a:buNone/>
            </a:pPr>
            <a:r>
              <a:rPr lang="en-US" dirty="0"/>
              <a:t>Vocabulary</a:t>
            </a:r>
          </a:p>
          <a:p>
            <a:pPr marL="0" indent="0">
              <a:buNone/>
            </a:pPr>
            <a:r>
              <a:rPr lang="en-US" dirty="0"/>
              <a:t>Spelling</a:t>
            </a:r>
          </a:p>
          <a:p>
            <a:pPr marL="0" indent="0">
              <a:buNone/>
            </a:pPr>
            <a:r>
              <a:rPr lang="en-US" dirty="0"/>
              <a:t>Good listener</a:t>
            </a:r>
          </a:p>
          <a:p>
            <a:pPr marL="0" indent="0">
              <a:buNone/>
            </a:pPr>
            <a:r>
              <a:rPr lang="en-US" dirty="0"/>
              <a:t>Good memory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</a:rPr>
              <a:t>Word Smart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4008" y="1628800"/>
            <a:ext cx="3165475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Careers</a:t>
            </a:r>
          </a:p>
          <a:p>
            <a:pPr marL="0" indent="0">
              <a:buNone/>
            </a:pPr>
            <a:r>
              <a:rPr lang="en-US" dirty="0"/>
              <a:t>Journalist</a:t>
            </a:r>
          </a:p>
          <a:p>
            <a:pPr marL="0" indent="0">
              <a:buNone/>
            </a:pPr>
            <a:r>
              <a:rPr lang="en-US" dirty="0"/>
              <a:t>Writer</a:t>
            </a:r>
          </a:p>
          <a:p>
            <a:pPr marL="0" indent="0">
              <a:buNone/>
            </a:pPr>
            <a:r>
              <a:rPr lang="en-US" dirty="0"/>
              <a:t>Editor</a:t>
            </a:r>
          </a:p>
          <a:p>
            <a:pPr marL="0" indent="0">
              <a:buNone/>
            </a:pPr>
            <a:r>
              <a:rPr lang="en-US" dirty="0"/>
              <a:t>Attorney</a:t>
            </a:r>
          </a:p>
          <a:p>
            <a:pPr marL="0" indent="0">
              <a:buNone/>
            </a:pPr>
            <a:r>
              <a:rPr lang="en-US" dirty="0"/>
              <a:t>Curator</a:t>
            </a:r>
          </a:p>
          <a:p>
            <a:pPr marL="0" indent="0">
              <a:buNone/>
            </a:pPr>
            <a:r>
              <a:rPr lang="en-US" dirty="0"/>
              <a:t>Newscaster</a:t>
            </a:r>
          </a:p>
          <a:p>
            <a:pPr marL="0" indent="0">
              <a:buNone/>
            </a:pPr>
            <a:r>
              <a:rPr lang="en-US" dirty="0"/>
              <a:t>Politician</a:t>
            </a:r>
          </a:p>
          <a:p>
            <a:pPr marL="0" indent="0">
              <a:buNone/>
            </a:pPr>
            <a:r>
              <a:rPr lang="en-US" dirty="0"/>
              <a:t>Librarian</a:t>
            </a:r>
          </a:p>
          <a:p>
            <a:pPr marL="0" indent="0">
              <a:buNone/>
            </a:pPr>
            <a:r>
              <a:rPr lang="en-US" dirty="0"/>
              <a:t>Comedian</a:t>
            </a:r>
          </a:p>
        </p:txBody>
      </p:sp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4851" y="0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6642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052736"/>
            <a:ext cx="6408737" cy="508000"/>
          </a:xfrm>
        </p:spPr>
        <p:txBody>
          <a:bodyPr/>
          <a:lstStyle/>
          <a:p>
            <a:r>
              <a:rPr lang="en-US" dirty="0"/>
              <a:t>Build on Your Strengths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584" y="1700808"/>
            <a:ext cx="3163888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Intrapersonal</a:t>
            </a:r>
          </a:p>
          <a:p>
            <a:pPr marL="0" indent="0">
              <a:buNone/>
            </a:pPr>
            <a:r>
              <a:rPr lang="en-US" dirty="0"/>
              <a:t>Self-aware</a:t>
            </a:r>
          </a:p>
          <a:p>
            <a:pPr marL="0" indent="0">
              <a:buNone/>
            </a:pPr>
            <a:r>
              <a:rPr lang="en-US"/>
              <a:t>Understand</a:t>
            </a:r>
            <a:br>
              <a:rPr lang="en-US"/>
            </a:br>
            <a:r>
              <a:rPr lang="en-US"/>
              <a:t>  emotions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Independent</a:t>
            </a:r>
          </a:p>
          <a:p>
            <a:pPr marL="0" indent="0">
              <a:buNone/>
            </a:pPr>
            <a:r>
              <a:rPr lang="en-US" dirty="0"/>
              <a:t>Self-motivated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Self Smart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04048" y="1484784"/>
            <a:ext cx="3600400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Careers</a:t>
            </a:r>
          </a:p>
          <a:p>
            <a:pPr marL="0" indent="0">
              <a:buNone/>
            </a:pPr>
            <a:r>
              <a:rPr lang="en-US" dirty="0"/>
              <a:t>Career counselor</a:t>
            </a:r>
          </a:p>
          <a:p>
            <a:pPr marL="0" indent="0">
              <a:buNone/>
            </a:pPr>
            <a:r>
              <a:rPr lang="en-US" dirty="0"/>
              <a:t>Wellness counselor Therapist</a:t>
            </a:r>
          </a:p>
          <a:p>
            <a:pPr marL="0" indent="0">
              <a:buNone/>
            </a:pPr>
            <a:r>
              <a:rPr lang="en-US" dirty="0"/>
              <a:t>Criminologist</a:t>
            </a:r>
          </a:p>
          <a:p>
            <a:pPr marL="0" indent="0">
              <a:buNone/>
            </a:pPr>
            <a:r>
              <a:rPr lang="en-US" dirty="0"/>
              <a:t>Intelligence officer</a:t>
            </a:r>
          </a:p>
          <a:p>
            <a:pPr marL="0" indent="0">
              <a:buNone/>
            </a:pPr>
            <a:r>
              <a:rPr lang="en-US" dirty="0"/>
              <a:t>Entrepreneur</a:t>
            </a:r>
          </a:p>
          <a:p>
            <a:pPr marL="0" indent="0">
              <a:buNone/>
            </a:pPr>
            <a:r>
              <a:rPr lang="en-US" dirty="0"/>
              <a:t>Researcher</a:t>
            </a:r>
          </a:p>
          <a:p>
            <a:pPr marL="0" indent="0">
              <a:buNone/>
            </a:pPr>
            <a:r>
              <a:rPr lang="en-US" dirty="0"/>
              <a:t>Actor</a:t>
            </a:r>
          </a:p>
          <a:p>
            <a:pPr marL="0" indent="0">
              <a:buNone/>
            </a:pPr>
            <a:r>
              <a:rPr lang="en-US" dirty="0"/>
              <a:t>Artist </a:t>
            </a:r>
          </a:p>
        </p:txBody>
      </p:sp>
      <p:pic>
        <p:nvPicPr>
          <p:cNvPr id="258050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410" y="0"/>
            <a:ext cx="2594696" cy="17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13497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908720"/>
            <a:ext cx="6408737" cy="508000"/>
          </a:xfrm>
        </p:spPr>
        <p:txBody>
          <a:bodyPr/>
          <a:lstStyle/>
          <a:p>
            <a:r>
              <a:rPr lang="en-US" dirty="0"/>
              <a:t>Build on Your Strengths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9592" y="1844824"/>
            <a:ext cx="3163888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Naturalist</a:t>
            </a:r>
          </a:p>
          <a:p>
            <a:pPr marL="0" indent="0">
              <a:buNone/>
            </a:pPr>
            <a:r>
              <a:rPr lang="en-US" dirty="0"/>
              <a:t>Aware of natural surroundings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Preserve the environment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Nature Smart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6016" y="1711226"/>
            <a:ext cx="4286250" cy="5111750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Careers</a:t>
            </a:r>
          </a:p>
          <a:p>
            <a:pPr marL="0" indent="0">
              <a:buNone/>
            </a:pPr>
            <a:r>
              <a:rPr lang="en-US" dirty="0"/>
              <a:t>Park ranger</a:t>
            </a:r>
          </a:p>
          <a:p>
            <a:pPr marL="0" indent="0">
              <a:buNone/>
            </a:pPr>
            <a:r>
              <a:rPr lang="en-US" dirty="0"/>
              <a:t>Dog trainer</a:t>
            </a:r>
          </a:p>
          <a:p>
            <a:pPr marL="0" indent="0">
              <a:buNone/>
            </a:pPr>
            <a:r>
              <a:rPr lang="en-US" dirty="0"/>
              <a:t>Landscaper</a:t>
            </a:r>
          </a:p>
          <a:p>
            <a:pPr marL="0" indent="0">
              <a:buNone/>
            </a:pPr>
            <a:r>
              <a:rPr lang="en-US" dirty="0"/>
              <a:t>Meteorologist</a:t>
            </a:r>
          </a:p>
          <a:p>
            <a:pPr marL="0" indent="0">
              <a:buNone/>
            </a:pPr>
            <a:r>
              <a:rPr lang="en-US" dirty="0"/>
              <a:t>Veterinarian</a:t>
            </a:r>
          </a:p>
          <a:p>
            <a:pPr marL="0" indent="0">
              <a:buNone/>
            </a:pPr>
            <a:r>
              <a:rPr lang="en-US" dirty="0"/>
              <a:t>Animal health technician</a:t>
            </a:r>
          </a:p>
          <a:p>
            <a:pPr marL="0" indent="0">
              <a:buNone/>
            </a:pPr>
            <a:r>
              <a:rPr lang="en-US" dirty="0"/>
              <a:t>Ecologist</a:t>
            </a:r>
          </a:p>
          <a:p>
            <a:pPr marL="0" indent="0">
              <a:buNone/>
            </a:pPr>
            <a:r>
              <a:rPr lang="en-US" dirty="0"/>
              <a:t>Wilderness guide</a:t>
            </a:r>
          </a:p>
          <a:p>
            <a:pPr marL="0" indent="0">
              <a:buNone/>
            </a:pPr>
            <a:r>
              <a:rPr lang="en-US" dirty="0"/>
              <a:t>Environmental lawyer</a:t>
            </a:r>
          </a:p>
        </p:txBody>
      </p:sp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627" y="4217"/>
            <a:ext cx="2806990" cy="2055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086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32" y="836712"/>
            <a:ext cx="6408737" cy="508000"/>
          </a:xfrm>
        </p:spPr>
        <p:txBody>
          <a:bodyPr/>
          <a:lstStyle/>
          <a:p>
            <a:r>
              <a:rPr lang="en-US" dirty="0"/>
              <a:t>Build on Your Strengths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9632" y="1556792"/>
            <a:ext cx="3163888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Existential</a:t>
            </a:r>
          </a:p>
          <a:p>
            <a:pPr marL="0" indent="0">
              <a:buNone/>
            </a:pPr>
            <a:r>
              <a:rPr lang="en-US" dirty="0"/>
              <a:t>Questioning</a:t>
            </a:r>
          </a:p>
          <a:p>
            <a:pPr marL="0" indent="0">
              <a:buNone/>
            </a:pPr>
            <a:r>
              <a:rPr lang="en-US" dirty="0"/>
              <a:t>Purpose of life</a:t>
            </a:r>
          </a:p>
          <a:p>
            <a:pPr marL="0" indent="0">
              <a:buNone/>
            </a:pPr>
            <a:r>
              <a:rPr lang="en-US" dirty="0"/>
              <a:t>Religious beliefs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Curiosity Smart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2080" y="1556792"/>
            <a:ext cx="3165475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Careers</a:t>
            </a:r>
          </a:p>
          <a:p>
            <a:pPr marL="0" indent="0">
              <a:buNone/>
            </a:pPr>
            <a:r>
              <a:rPr lang="en-US" dirty="0"/>
              <a:t>Counselor</a:t>
            </a:r>
          </a:p>
          <a:p>
            <a:pPr marL="0" indent="0">
              <a:buNone/>
            </a:pPr>
            <a:r>
              <a:rPr lang="en-US" dirty="0"/>
              <a:t>Psychologist</a:t>
            </a:r>
          </a:p>
          <a:p>
            <a:pPr marL="0" indent="0">
              <a:buNone/>
            </a:pPr>
            <a:r>
              <a:rPr lang="en-US" dirty="0"/>
              <a:t>Psychiatrist</a:t>
            </a:r>
          </a:p>
          <a:p>
            <a:pPr marL="0" indent="0">
              <a:buNone/>
            </a:pPr>
            <a:r>
              <a:rPr lang="en-US" dirty="0"/>
              <a:t>Social worker</a:t>
            </a:r>
          </a:p>
          <a:p>
            <a:pPr marL="0" indent="0">
              <a:buNone/>
            </a:pPr>
            <a:r>
              <a:rPr lang="en-US" dirty="0"/>
              <a:t>Ministry</a:t>
            </a:r>
          </a:p>
          <a:p>
            <a:pPr marL="0" indent="0">
              <a:buNone/>
            </a:pPr>
            <a:r>
              <a:rPr lang="en-US" dirty="0"/>
              <a:t>Philosopher</a:t>
            </a:r>
          </a:p>
          <a:p>
            <a:pPr marL="0" indent="0">
              <a:buNone/>
            </a:pPr>
            <a:r>
              <a:rPr lang="en-US" dirty="0"/>
              <a:t>Artist</a:t>
            </a:r>
          </a:p>
          <a:p>
            <a:pPr marL="0" indent="0">
              <a:buNone/>
            </a:pPr>
            <a:r>
              <a:rPr lang="en-US" dirty="0"/>
              <a:t>Scientist</a:t>
            </a:r>
          </a:p>
          <a:p>
            <a:pPr marL="0" indent="0">
              <a:buNone/>
            </a:pPr>
            <a:r>
              <a:rPr lang="en-US" dirty="0"/>
              <a:t>Researcher </a:t>
            </a:r>
          </a:p>
        </p:txBody>
      </p:sp>
      <p:pic>
        <p:nvPicPr>
          <p:cNvPr id="259074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0"/>
            <a:ext cx="1978273" cy="1978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3153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052736"/>
            <a:ext cx="6408737" cy="508000"/>
          </a:xfrm>
        </p:spPr>
        <p:txBody>
          <a:bodyPr/>
          <a:lstStyle/>
          <a:p>
            <a:r>
              <a:rPr lang="en-US" dirty="0"/>
              <a:t>Emotional Intelligence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640" y="1772816"/>
            <a:ext cx="6481763" cy="4752975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</a:rPr>
              <a:t>Interpersonal + Intrapersonal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ability to recognize, control, and evaluate your emotions while realizing how they affect other people</a:t>
            </a:r>
          </a:p>
        </p:txBody>
      </p:sp>
      <p:pic>
        <p:nvPicPr>
          <p:cNvPr id="260098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421844"/>
            <a:ext cx="4872312" cy="2436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5448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1640" y="1052736"/>
            <a:ext cx="6408737" cy="508000"/>
          </a:xfrm>
        </p:spPr>
        <p:txBody>
          <a:bodyPr/>
          <a:lstStyle/>
          <a:p>
            <a:r>
              <a:rPr lang="en-US" dirty="0"/>
              <a:t>Emotional Intelligence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5656" y="1700808"/>
            <a:ext cx="6481763" cy="47529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Two Parts:</a:t>
            </a:r>
          </a:p>
          <a:p>
            <a:pPr marL="0" indent="0">
              <a:buNone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Understanding yourself, your goals, intentions, responses and behavior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Understanding others and their feelings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8191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1600200" y="1143000"/>
            <a:ext cx="6408737" cy="508000"/>
          </a:xfrm>
        </p:spPr>
        <p:txBody>
          <a:bodyPr/>
          <a:lstStyle/>
          <a:p>
            <a:r>
              <a:rPr lang="en-US" altLang="en-US" b="1" dirty="0"/>
              <a:t>Job Jar Activity</a:t>
            </a:r>
          </a:p>
        </p:txBody>
      </p:sp>
      <p:sp>
        <p:nvSpPr>
          <p:cNvPr id="73731" name="Content Placeholder 2"/>
          <p:cNvSpPr>
            <a:spLocks noGrp="1"/>
          </p:cNvSpPr>
          <p:nvPr>
            <p:ph idx="1"/>
          </p:nvPr>
        </p:nvSpPr>
        <p:spPr>
          <a:xfrm>
            <a:off x="1447800" y="2133600"/>
            <a:ext cx="6481763" cy="2909887"/>
          </a:xfrm>
        </p:spPr>
        <p:txBody>
          <a:bodyPr/>
          <a:lstStyle/>
          <a:p>
            <a:pPr marL="0" indent="0">
              <a:buNone/>
            </a:pPr>
            <a:r>
              <a:rPr lang="en-US" altLang="en-US" sz="3200" dirty="0"/>
              <a:t>Introducing the assessments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824" y="672406"/>
            <a:ext cx="5400600" cy="508000"/>
          </a:xfrm>
        </p:spPr>
        <p:txBody>
          <a:bodyPr/>
          <a:lstStyle/>
          <a:p>
            <a:r>
              <a:rPr lang="en-US" dirty="0"/>
              <a:t>Emotional Intelligence</a:t>
            </a:r>
          </a:p>
        </p:txBody>
      </p:sp>
      <p:pic>
        <p:nvPicPr>
          <p:cNvPr id="5" name="Picture 4" descr="Emotional intelligence includes perceiving emotions, understanding emotions, managing emotions and using emotion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196752"/>
            <a:ext cx="5799992" cy="542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7764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712" y="404664"/>
            <a:ext cx="6408737" cy="508000"/>
          </a:xfrm>
        </p:spPr>
        <p:txBody>
          <a:bodyPr/>
          <a:lstStyle/>
          <a:p>
            <a:r>
              <a:rPr lang="en-US" dirty="0"/>
              <a:t>Emotional Intelligence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5736" y="1484784"/>
            <a:ext cx="6481763" cy="4752975"/>
          </a:xfrm>
        </p:spPr>
        <p:txBody>
          <a:bodyPr/>
          <a:lstStyle/>
          <a:p>
            <a:r>
              <a:rPr lang="en-US" dirty="0"/>
              <a:t>Express yourself</a:t>
            </a:r>
          </a:p>
          <a:p>
            <a:r>
              <a:rPr lang="en-US" dirty="0"/>
              <a:t>Work as part of a team</a:t>
            </a:r>
          </a:p>
          <a:p>
            <a:r>
              <a:rPr lang="en-US" dirty="0"/>
              <a:t>Concentrate</a:t>
            </a:r>
          </a:p>
          <a:p>
            <a:r>
              <a:rPr lang="en-US" dirty="0"/>
              <a:t>Remember</a:t>
            </a:r>
          </a:p>
          <a:p>
            <a:r>
              <a:rPr lang="en-US" dirty="0"/>
              <a:t>Make decisions</a:t>
            </a:r>
          </a:p>
          <a:p>
            <a:r>
              <a:rPr lang="en-US" dirty="0"/>
              <a:t>Deal with stress</a:t>
            </a:r>
          </a:p>
          <a:p>
            <a:r>
              <a:rPr lang="en-US" dirty="0"/>
              <a:t>Overcome challenges</a:t>
            </a:r>
          </a:p>
          <a:p>
            <a:r>
              <a:rPr lang="en-US" dirty="0"/>
              <a:t>Deal with conflict </a:t>
            </a:r>
          </a:p>
          <a:p>
            <a:r>
              <a:rPr lang="en-US" dirty="0"/>
              <a:t>Empathize with others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8837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676400"/>
            <a:ext cx="7416800" cy="508000"/>
          </a:xfrm>
        </p:spPr>
        <p:txBody>
          <a:bodyPr/>
          <a:lstStyle/>
          <a:p>
            <a:r>
              <a:rPr lang="en-US" dirty="0"/>
              <a:t>How Can You Develop Emotional Intelligence?</a:t>
            </a:r>
          </a:p>
        </p:txBody>
      </p:sp>
      <p:pic>
        <p:nvPicPr>
          <p:cNvPr id="261122" name="Picture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996952"/>
            <a:ext cx="2819871" cy="281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3469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8175" y="188913"/>
            <a:ext cx="7056438" cy="723900"/>
          </a:xfrm>
        </p:spPr>
        <p:txBody>
          <a:bodyPr/>
          <a:lstStyle/>
          <a:p>
            <a:r>
              <a:rPr lang="en-US" dirty="0"/>
              <a:t>Developing Emotional Intelligence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8175" y="981075"/>
            <a:ext cx="7056438" cy="54737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dirty="0"/>
              <a:t>Use empathy.</a:t>
            </a:r>
          </a:p>
          <a:p>
            <a:r>
              <a:rPr lang="en-US" dirty="0"/>
              <a:t>Think about how your actions affect others.</a:t>
            </a:r>
          </a:p>
          <a:p>
            <a:r>
              <a:rPr lang="en-US" dirty="0"/>
              <a:t>Be intellectually curious.</a:t>
            </a:r>
          </a:p>
          <a:p>
            <a:r>
              <a:rPr lang="en-US" dirty="0"/>
              <a:t>Give others credit for their accomplishments.</a:t>
            </a:r>
          </a:p>
          <a:p>
            <a:r>
              <a:rPr lang="en-US" dirty="0"/>
              <a:t>Work on stress management.</a:t>
            </a:r>
          </a:p>
          <a:p>
            <a:r>
              <a:rPr lang="en-US" dirty="0"/>
              <a:t>Take a college course on verbal and nonverbal communication.</a:t>
            </a:r>
          </a:p>
          <a:p>
            <a:r>
              <a:rPr lang="en-US" dirty="0"/>
              <a:t>Take responsibility for your actions.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2203115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These intelligences work together in complex ways to make us unique individuals.</a:t>
            </a:r>
          </a:p>
        </p:txBody>
      </p:sp>
    </p:spTree>
    <p:extLst>
      <p:ext uri="{BB962C8B-B14F-4D97-AF65-F5344CB8AC3E}">
        <p14:creationId xmlns:p14="http://schemas.microsoft.com/office/powerpoint/2010/main" val="30690241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2536" y="1052736"/>
            <a:ext cx="7992888" cy="533539"/>
          </a:xfrm>
        </p:spPr>
        <p:txBody>
          <a:bodyPr/>
          <a:lstStyle/>
          <a:p>
            <a:r>
              <a:rPr lang="en-US" dirty="0"/>
              <a:t>           </a:t>
            </a:r>
            <a:r>
              <a:rPr lang="en-US" b="1" dirty="0">
                <a:latin typeface="Albertus Medium" panose="020E0602030304020304" pitchFamily="34" charset="0"/>
              </a:rPr>
              <a:t>Multiple Intelligences Matching Quiz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528" y="2204864"/>
            <a:ext cx="3581400" cy="3201234"/>
          </a:xfrm>
        </p:spPr>
        <p:txBody>
          <a:bodyPr>
            <a:normAutofit fontScale="77500" lnSpcReduction="20000"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2"/>
                </a:solidFill>
                <a:latin typeface="Maiandra GD" panose="020E0502030308020204" pitchFamily="34" charset="0"/>
              </a:rPr>
              <a:t>Michael Jordan 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2"/>
                </a:solidFill>
                <a:latin typeface="Maiandra GD" panose="020E0502030308020204" pitchFamily="34" charset="0"/>
              </a:rPr>
              <a:t>Aristotle </a:t>
            </a:r>
            <a:endParaRPr lang="en-US" sz="1951" b="1" dirty="0">
              <a:solidFill>
                <a:srgbClr val="FF0000"/>
              </a:solidFill>
              <a:latin typeface="Maiandra GD" panose="020E050203030802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2"/>
                </a:solidFill>
                <a:latin typeface="Maiandra GD" panose="020E0502030308020204" pitchFamily="34" charset="0"/>
              </a:rPr>
              <a:t>Martin Luther King Jr</a:t>
            </a:r>
            <a:endParaRPr lang="en-US" sz="1951" b="1" dirty="0">
              <a:solidFill>
                <a:srgbClr val="FF0000"/>
              </a:solidFill>
              <a:latin typeface="Maiandra GD" panose="020E050203030802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2"/>
                </a:solidFill>
                <a:latin typeface="Maiandra GD" panose="020E0502030308020204" pitchFamily="34" charset="0"/>
              </a:rPr>
              <a:t>Sigmund Freud</a:t>
            </a:r>
            <a:endParaRPr lang="en-US" sz="1951" b="1" dirty="0">
              <a:solidFill>
                <a:srgbClr val="FF0000"/>
              </a:solidFill>
              <a:latin typeface="Maiandra GD" panose="020E050203030802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2"/>
                </a:solidFill>
                <a:latin typeface="Maiandra GD" panose="020E0502030308020204" pitchFamily="34" charset="0"/>
              </a:rPr>
              <a:t>William Shakespeare 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2"/>
                </a:solidFill>
                <a:latin typeface="Maiandra GD" panose="020E0502030308020204" pitchFamily="34" charset="0"/>
              </a:rPr>
              <a:t>Albert Einstein</a:t>
            </a:r>
            <a:endParaRPr lang="en-US" sz="1951" b="1" dirty="0">
              <a:solidFill>
                <a:srgbClr val="FF0000"/>
              </a:solidFill>
              <a:latin typeface="Maiandra GD" panose="020E050203030802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2"/>
                </a:solidFill>
                <a:latin typeface="Maiandra GD" panose="020E0502030308020204" pitchFamily="34" charset="0"/>
              </a:rPr>
              <a:t>“Will. </a:t>
            </a:r>
            <a:r>
              <a:rPr lang="en-US" dirty="0" err="1">
                <a:solidFill>
                  <a:schemeClr val="tx2"/>
                </a:solidFill>
                <a:latin typeface="Maiandra GD" panose="020E0502030308020204" pitchFamily="34" charset="0"/>
              </a:rPr>
              <a:t>i</a:t>
            </a:r>
            <a:r>
              <a:rPr lang="en-US" dirty="0">
                <a:solidFill>
                  <a:schemeClr val="tx2"/>
                </a:solidFill>
                <a:latin typeface="Maiandra GD" panose="020E0502030308020204" pitchFamily="34" charset="0"/>
              </a:rPr>
              <a:t> am</a:t>
            </a:r>
            <a:r>
              <a:rPr lang="en-US" sz="1951" b="1" dirty="0">
                <a:latin typeface="Maiandra GD" panose="020E0502030308020204" pitchFamily="34" charset="0"/>
              </a:rPr>
              <a:t>”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2"/>
                </a:solidFill>
                <a:latin typeface="Maiandra GD" panose="020E0502030308020204" pitchFamily="34" charset="0"/>
              </a:rPr>
              <a:t>Charles Darwin</a:t>
            </a:r>
            <a:endParaRPr lang="en-US" sz="1951" b="1" dirty="0">
              <a:solidFill>
                <a:srgbClr val="FF0000"/>
              </a:solidFill>
              <a:latin typeface="Maiandra GD" panose="020E0502030308020204" pitchFamily="34" charset="0"/>
            </a:endParaRP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v"/>
            </a:pPr>
            <a:r>
              <a:rPr lang="en-US" dirty="0">
                <a:solidFill>
                  <a:schemeClr val="tx2"/>
                </a:solidFill>
                <a:latin typeface="Maiandra GD" panose="020E0502030308020204" pitchFamily="34" charset="0"/>
              </a:rPr>
              <a:t>George Lucas</a:t>
            </a:r>
            <a:endParaRPr lang="en-US" sz="1951" b="1" dirty="0">
              <a:solidFill>
                <a:srgbClr val="FF0000"/>
              </a:solidFill>
              <a:latin typeface="Maiandra GD" panose="020E0502030308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91880" y="2188840"/>
            <a:ext cx="5087675" cy="3201234"/>
          </a:xfrm>
        </p:spPr>
        <p:txBody>
          <a:bodyPr>
            <a:noAutofit/>
          </a:bodyPr>
          <a:lstStyle/>
          <a:p>
            <a:pPr marL="342991" indent="-342991">
              <a:buAutoNum type="alphaUcPeriod"/>
            </a:pPr>
            <a:r>
              <a:rPr lang="en-US" sz="1500" dirty="0">
                <a:latin typeface="Maiandra GD" panose="020E0502030308020204" pitchFamily="34" charset="0"/>
              </a:rPr>
              <a:t>Musical hearing and remembering musical patterns</a:t>
            </a:r>
          </a:p>
          <a:p>
            <a:pPr marL="342991" indent="-342991">
              <a:buAutoNum type="alphaUcPeriod"/>
            </a:pPr>
            <a:r>
              <a:rPr lang="en-US" sz="1500" dirty="0">
                <a:latin typeface="Maiandra GD" panose="020E0502030308020204" pitchFamily="34" charset="0"/>
              </a:rPr>
              <a:t>Interpersonal: understanding other people</a:t>
            </a:r>
          </a:p>
          <a:p>
            <a:pPr marL="342991" indent="-342991">
              <a:buAutoNum type="alphaUcPeriod"/>
            </a:pPr>
            <a:r>
              <a:rPr lang="en-US" sz="1500" dirty="0">
                <a:latin typeface="Maiandra GD" panose="020E0502030308020204" pitchFamily="34" charset="0"/>
              </a:rPr>
              <a:t>Mathematical: working with numbers</a:t>
            </a:r>
          </a:p>
          <a:p>
            <a:pPr marL="342991" indent="-342991">
              <a:buAutoNum type="alphaUcPeriod"/>
            </a:pPr>
            <a:r>
              <a:rPr lang="en-US" sz="1500" dirty="0">
                <a:latin typeface="Maiandra GD" panose="020E0502030308020204" pitchFamily="34" charset="0"/>
              </a:rPr>
              <a:t>Spatial: manipulating objects in space</a:t>
            </a:r>
          </a:p>
          <a:p>
            <a:pPr marL="342991" indent="-342991">
              <a:buAutoNum type="alphaUcPeriod"/>
            </a:pPr>
            <a:r>
              <a:rPr lang="en-US" sz="1500" dirty="0">
                <a:latin typeface="Maiandra GD" panose="020E0502030308020204" pitchFamily="34" charset="0"/>
              </a:rPr>
              <a:t>Bodily-Kinesthetic: using your body</a:t>
            </a:r>
          </a:p>
          <a:p>
            <a:pPr marL="342991" indent="-342991">
              <a:buAutoNum type="alphaUcPeriod"/>
            </a:pPr>
            <a:r>
              <a:rPr lang="en-US" sz="1500" dirty="0">
                <a:latin typeface="Maiandra GD" panose="020E0502030308020204" pitchFamily="34" charset="0"/>
              </a:rPr>
              <a:t>Linguistic: using language</a:t>
            </a:r>
          </a:p>
          <a:p>
            <a:pPr marL="342991" indent="-342991">
              <a:buAutoNum type="alphaUcPeriod"/>
            </a:pPr>
            <a:r>
              <a:rPr lang="en-US" sz="1500" dirty="0">
                <a:latin typeface="Maiandra GD" panose="020E0502030308020204" pitchFamily="34" charset="0"/>
              </a:rPr>
              <a:t>Intrapersonal: understanding yourself</a:t>
            </a:r>
          </a:p>
          <a:p>
            <a:pPr marL="342991" indent="-342991">
              <a:buAutoNum type="alphaUcPeriod"/>
            </a:pPr>
            <a:r>
              <a:rPr lang="en-US" sz="1500" dirty="0">
                <a:latin typeface="Maiandra GD" panose="020E0502030308020204" pitchFamily="34" charset="0"/>
              </a:rPr>
              <a:t>Naturalist: understanding the environment</a:t>
            </a:r>
          </a:p>
          <a:p>
            <a:pPr marL="342991" indent="-342991">
              <a:buAutoNum type="alphaUcPeriod"/>
            </a:pPr>
            <a:r>
              <a:rPr lang="en-US" sz="1500" dirty="0">
                <a:latin typeface="Maiandra GD" panose="020E0502030308020204" pitchFamily="34" charset="0"/>
              </a:rPr>
              <a:t>Existential: pondering the meaning of life and our place in the universe.</a:t>
            </a:r>
          </a:p>
        </p:txBody>
      </p:sp>
    </p:spTree>
    <p:extLst>
      <p:ext uri="{BB962C8B-B14F-4D97-AF65-F5344CB8AC3E}">
        <p14:creationId xmlns:p14="http://schemas.microsoft.com/office/powerpoint/2010/main" val="217204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381000"/>
            <a:ext cx="6408737" cy="508000"/>
          </a:xfrm>
        </p:spPr>
        <p:txBody>
          <a:bodyPr/>
          <a:lstStyle/>
          <a:p>
            <a:r>
              <a:rPr lang="en-US" dirty="0"/>
              <a:t>Interests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57400" y="1676400"/>
            <a:ext cx="3163888" cy="47529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Knowing your </a:t>
            </a:r>
            <a:br>
              <a:rPr lang="en-US" dirty="0"/>
            </a:br>
            <a:r>
              <a:rPr lang="en-US" dirty="0"/>
              <a:t>interests is helpful</a:t>
            </a:r>
            <a:br>
              <a:rPr lang="en-US" dirty="0"/>
            </a:br>
            <a:r>
              <a:rPr lang="en-US" dirty="0"/>
              <a:t>in choosing a </a:t>
            </a:r>
            <a:br>
              <a:rPr lang="en-US" dirty="0"/>
            </a:br>
            <a:r>
              <a:rPr lang="en-US" dirty="0"/>
              <a:t>major and </a:t>
            </a:r>
            <a:br>
              <a:rPr lang="en-US" dirty="0"/>
            </a:br>
            <a:r>
              <a:rPr lang="en-US" dirty="0"/>
              <a:t>career. </a:t>
            </a:r>
          </a:p>
        </p:txBody>
      </p:sp>
      <p:pic>
        <p:nvPicPr>
          <p:cNvPr id="7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828800"/>
            <a:ext cx="3165475" cy="4137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62644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85800"/>
            <a:ext cx="6408737" cy="508000"/>
          </a:xfrm>
        </p:spPr>
        <p:txBody>
          <a:bodyPr/>
          <a:lstStyle/>
          <a:p>
            <a:r>
              <a:rPr lang="en-US" dirty="0"/>
              <a:t>The Interest Profiler*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295400"/>
            <a:ext cx="6481763" cy="4752975"/>
          </a:xfrm>
        </p:spPr>
        <p:txBody>
          <a:bodyPr/>
          <a:lstStyle/>
          <a:p>
            <a:r>
              <a:rPr lang="en-US" sz="2400" dirty="0"/>
              <a:t>Select the items you might like to do.  </a:t>
            </a:r>
          </a:p>
          <a:p>
            <a:r>
              <a:rPr lang="en-US" sz="2400" dirty="0"/>
              <a:t>You do not need to know how to do them or even have the opportunity to do them.</a:t>
            </a:r>
          </a:p>
          <a:p>
            <a:r>
              <a:rPr lang="en-US" sz="2400" dirty="0"/>
              <a:t>Don’t select items based on income.</a:t>
            </a:r>
          </a:p>
          <a:p>
            <a:r>
              <a:rPr lang="en-US" sz="2400" dirty="0"/>
              <a:t>You can earn higher income with more education.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For example, if you would like to build a brick walkway, you could work in construction or with more education, become a civil engineer.  </a:t>
            </a:r>
          </a:p>
          <a:p>
            <a:pPr marL="0" indent="0">
              <a:buNone/>
            </a:pPr>
            <a:r>
              <a:rPr lang="en-US" sz="2400" dirty="0"/>
              <a:t>  </a:t>
            </a:r>
            <a:br>
              <a:rPr lang="en-US" sz="2400" dirty="0"/>
            </a:br>
            <a:r>
              <a:rPr lang="en-US" sz="2400" dirty="0"/>
              <a:t>*Take the Interest Profiler at: </a:t>
            </a:r>
            <a:r>
              <a:rPr lang="en-US" sz="2400" dirty="0">
                <a:hlinkClick r:id="rId2"/>
              </a:rPr>
              <a:t>https://www.mynextmove.org/explore/ip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792448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HOLLAND’S HEXAGON</a:t>
            </a:r>
            <a:endParaRPr lang="en-US" dirty="0"/>
          </a:p>
        </p:txBody>
      </p:sp>
      <p:pic>
        <p:nvPicPr>
          <p:cNvPr id="262146" name="Picture 2" descr="Hollands Hexagon includes realistic doers, investigative thinkers, artistic creators, social helpers, enterprising persuaders, and conventional organizers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633861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4555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619125"/>
            <a:ext cx="7056438" cy="7239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Investigative Persons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9592" y="1700808"/>
            <a:ext cx="7056438" cy="547370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dirty="0"/>
              <a:t>Have a strong interest in science</a:t>
            </a:r>
          </a:p>
          <a:p>
            <a:pPr>
              <a:defRPr/>
            </a:pPr>
            <a:r>
              <a:rPr lang="en-US" dirty="0"/>
              <a:t>Work with theories, analyze data and solve problems</a:t>
            </a:r>
          </a:p>
          <a:p>
            <a:pPr>
              <a:defRPr/>
            </a:pPr>
            <a:r>
              <a:rPr lang="en-US" dirty="0"/>
              <a:t>Are analytical, curious, original and creative</a:t>
            </a:r>
          </a:p>
          <a:p>
            <a:pPr>
              <a:defRPr/>
            </a:pPr>
            <a:r>
              <a:rPr lang="en-US" dirty="0"/>
              <a:t>Have good skills in math and science</a:t>
            </a:r>
          </a:p>
          <a:p>
            <a:pPr>
              <a:defRPr/>
            </a:pPr>
            <a:r>
              <a:rPr lang="en-US" dirty="0"/>
              <a:t>Are employed in science or lab related work</a:t>
            </a:r>
          </a:p>
          <a:p>
            <a:pPr marL="0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92598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143000"/>
            <a:ext cx="7772400" cy="1143000"/>
          </a:xfrm>
        </p:spPr>
        <p:txBody>
          <a:bodyPr/>
          <a:lstStyle/>
          <a:p>
            <a:pPr algn="ctr">
              <a:defRPr/>
            </a:pPr>
            <a:r>
              <a:rPr lang="en-US" dirty="0">
                <a:solidFill>
                  <a:schemeClr val="tx2"/>
                </a:solidFill>
              </a:rPr>
              <a:t>Making a Career Decision</a:t>
            </a:r>
          </a:p>
        </p:txBody>
      </p:sp>
      <p:pic>
        <p:nvPicPr>
          <p:cNvPr id="3" name="Picture 2" descr="A group of people drawing on a chalkboard showing many different paths&#10;&#10;">
            <a:extLst>
              <a:ext uri="{FF2B5EF4-FFF2-40B4-BE49-F238E27FC236}">
                <a16:creationId xmlns:a16="http://schemas.microsoft.com/office/drawing/2014/main" id="{CFE76EB5-7A46-4B2C-B48B-7770DFB582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514600"/>
            <a:ext cx="5638800" cy="3687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43227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672" y="836712"/>
            <a:ext cx="7056438" cy="7239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Artistic Persons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75656" y="1988840"/>
            <a:ext cx="7056438" cy="4536157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dirty="0"/>
              <a:t>Enjoy visual arts, music, drama or writing</a:t>
            </a:r>
          </a:p>
          <a:p>
            <a:pPr>
              <a:defRPr/>
            </a:pPr>
            <a:r>
              <a:rPr lang="en-US" dirty="0"/>
              <a:t>Are creative and value self expression</a:t>
            </a:r>
          </a:p>
          <a:p>
            <a:pPr>
              <a:defRPr/>
            </a:pPr>
            <a:r>
              <a:rPr lang="en-US" dirty="0"/>
              <a:t>Work in unstructured and flexible environments</a:t>
            </a:r>
          </a:p>
          <a:p>
            <a:pPr>
              <a:defRPr/>
            </a:pPr>
            <a:r>
              <a:rPr lang="en-US" dirty="0"/>
              <a:t>Have artistic talent</a:t>
            </a:r>
          </a:p>
          <a:p>
            <a:pPr>
              <a:defRPr/>
            </a:pPr>
            <a:r>
              <a:rPr lang="en-US" dirty="0"/>
              <a:t>Work in museums, theaters, concert halls, advertising </a:t>
            </a:r>
          </a:p>
          <a:p>
            <a:pPr marL="0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226780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56" y="908720"/>
            <a:ext cx="7056438" cy="7239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Social Persons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9632" y="1988840"/>
            <a:ext cx="7056438" cy="4536157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dirty="0"/>
              <a:t>Like to work with people</a:t>
            </a:r>
          </a:p>
          <a:p>
            <a:pPr>
              <a:defRPr/>
            </a:pPr>
            <a:r>
              <a:rPr lang="en-US" dirty="0"/>
              <a:t>Enjoy helping, nurturing and caring for others</a:t>
            </a:r>
          </a:p>
          <a:p>
            <a:pPr>
              <a:defRPr/>
            </a:pPr>
            <a:r>
              <a:rPr lang="en-US" dirty="0"/>
              <a:t>Have social, communication and teaching skills</a:t>
            </a:r>
          </a:p>
          <a:p>
            <a:pPr>
              <a:defRPr/>
            </a:pPr>
            <a:r>
              <a:rPr lang="en-US" dirty="0"/>
              <a:t>Humanistic, idealistic</a:t>
            </a:r>
          </a:p>
          <a:p>
            <a:pPr>
              <a:defRPr/>
            </a:pPr>
            <a:r>
              <a:rPr lang="en-US" dirty="0"/>
              <a:t>Work in schools, social services, religious occupations, health care</a:t>
            </a:r>
          </a:p>
          <a:p>
            <a:pPr marL="0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862257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691680" y="1268760"/>
            <a:ext cx="7056438" cy="7239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Enterprising Persons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47664" y="2564904"/>
            <a:ext cx="7056438" cy="3713584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dirty="0"/>
              <a:t>Like to persuade, lead or supervise</a:t>
            </a:r>
          </a:p>
          <a:p>
            <a:pPr>
              <a:defRPr/>
            </a:pPr>
            <a:r>
              <a:rPr lang="en-US" dirty="0"/>
              <a:t>Have skills in selling and communication</a:t>
            </a:r>
          </a:p>
          <a:p>
            <a:pPr>
              <a:defRPr/>
            </a:pPr>
            <a:r>
              <a:rPr lang="en-US" dirty="0"/>
              <a:t>Seek positions of leadership, status and power</a:t>
            </a:r>
          </a:p>
          <a:p>
            <a:pPr>
              <a:defRPr/>
            </a:pPr>
            <a:r>
              <a:rPr lang="en-US" dirty="0"/>
              <a:t>Employed in business, government, sales and politics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160847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1340768"/>
            <a:ext cx="7056438" cy="7239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Conventional Persons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640" y="2708920"/>
            <a:ext cx="7056438" cy="3744069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dirty="0"/>
              <a:t>Good at organizing and managing details</a:t>
            </a:r>
          </a:p>
          <a:p>
            <a:pPr>
              <a:defRPr/>
            </a:pPr>
            <a:r>
              <a:rPr lang="en-US" dirty="0"/>
              <a:t>Like math, accounting, finance</a:t>
            </a:r>
          </a:p>
          <a:p>
            <a:pPr>
              <a:defRPr/>
            </a:pPr>
            <a:r>
              <a:rPr lang="en-US" dirty="0"/>
              <a:t>Are efficient and patient</a:t>
            </a:r>
          </a:p>
          <a:p>
            <a:pPr>
              <a:defRPr/>
            </a:pPr>
            <a:r>
              <a:rPr lang="en-US" dirty="0"/>
              <a:t>Prefer structure</a:t>
            </a:r>
          </a:p>
          <a:p>
            <a:pPr>
              <a:defRPr/>
            </a:pPr>
            <a:r>
              <a:rPr lang="en-US" dirty="0"/>
              <a:t>Work in business, corporations, quality control, and financial institutions  </a:t>
            </a:r>
          </a:p>
          <a:p>
            <a:pPr marL="0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043965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1052736"/>
            <a:ext cx="7056438" cy="72390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Realistic Persons</a:t>
            </a:r>
            <a:endParaRPr lang="en-US" altLang="en-US" dirty="0"/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640" y="2060848"/>
            <a:ext cx="7056438" cy="4248472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r>
              <a:rPr lang="en-US" dirty="0"/>
              <a:t>Enjoy working with tools, machines, equipment</a:t>
            </a:r>
          </a:p>
          <a:p>
            <a:pPr>
              <a:defRPr/>
            </a:pPr>
            <a:r>
              <a:rPr lang="en-US" dirty="0"/>
              <a:t>Often work outdoors</a:t>
            </a:r>
          </a:p>
          <a:p>
            <a:pPr>
              <a:defRPr/>
            </a:pPr>
            <a:r>
              <a:rPr lang="en-US" dirty="0"/>
              <a:t>Are active and adventurous</a:t>
            </a:r>
          </a:p>
          <a:p>
            <a:pPr>
              <a:defRPr/>
            </a:pPr>
            <a:r>
              <a:rPr lang="en-US" dirty="0"/>
              <a:t>Have good mechanical abilities</a:t>
            </a:r>
          </a:p>
          <a:p>
            <a:pPr>
              <a:defRPr/>
            </a:pPr>
            <a:r>
              <a:rPr lang="en-US" dirty="0"/>
              <a:t>Are employed in manufacturing, construction, transportation and engineering</a:t>
            </a:r>
          </a:p>
          <a:p>
            <a:pPr marL="0" indent="0">
              <a:buNone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48483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1268760"/>
            <a:ext cx="4176713" cy="893762"/>
          </a:xfrm>
        </p:spPr>
        <p:txBody>
          <a:bodyPr/>
          <a:lstStyle/>
          <a:p>
            <a:r>
              <a:rPr lang="en-US" sz="4400" dirty="0"/>
              <a:t>Exploring Your Values</a:t>
            </a:r>
          </a:p>
        </p:txBody>
      </p:sp>
    </p:spTree>
    <p:extLst>
      <p:ext uri="{BB962C8B-B14F-4D97-AF65-F5344CB8AC3E}">
        <p14:creationId xmlns:p14="http://schemas.microsoft.com/office/powerpoint/2010/main" val="32642938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71600"/>
            <a:ext cx="7416800" cy="508000"/>
          </a:xfrm>
        </p:spPr>
        <p:txBody>
          <a:bodyPr/>
          <a:lstStyle/>
          <a:p>
            <a:pPr>
              <a:defRPr/>
            </a:pP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What Are Your Values?</a:t>
            </a:r>
          </a:p>
        </p:txBody>
      </p:sp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590800"/>
            <a:ext cx="4427802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39871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13716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Values are: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640" y="1901304"/>
            <a:ext cx="7416800" cy="3276600"/>
          </a:xfrm>
        </p:spPr>
        <p:txBody>
          <a:bodyPr/>
          <a:lstStyle/>
          <a:p>
            <a:pPr>
              <a:defRPr/>
            </a:pPr>
            <a:r>
              <a:rPr lang="en-US" sz="4000" dirty="0"/>
              <a:t>What we think is important</a:t>
            </a:r>
          </a:p>
          <a:p>
            <a:pPr>
              <a:defRPr/>
            </a:pPr>
            <a:r>
              <a:rPr lang="en-US" sz="4000" dirty="0"/>
              <a:t>What we feel is right and good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5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3789040"/>
            <a:ext cx="4657725" cy="1940722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256661589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6002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tx1"/>
                </a:solidFill>
              </a:rPr>
              <a:t>Where do we get our values?</a:t>
            </a:r>
          </a:p>
        </p:txBody>
      </p:sp>
      <p:pic>
        <p:nvPicPr>
          <p:cNvPr id="3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3717032"/>
            <a:ext cx="5333996" cy="1428750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46380164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192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Values come from: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905000"/>
            <a:ext cx="7416800" cy="4267200"/>
          </a:xfrm>
        </p:spPr>
        <p:txBody>
          <a:bodyPr/>
          <a:lstStyle/>
          <a:p>
            <a:pPr>
              <a:defRPr/>
            </a:pPr>
            <a:r>
              <a:rPr lang="en-US" dirty="0"/>
              <a:t>Parents</a:t>
            </a:r>
          </a:p>
          <a:p>
            <a:pPr>
              <a:defRPr/>
            </a:pPr>
            <a:r>
              <a:rPr lang="en-US" dirty="0"/>
              <a:t>Friends</a:t>
            </a:r>
          </a:p>
          <a:p>
            <a:pPr>
              <a:defRPr/>
            </a:pPr>
            <a:r>
              <a:rPr lang="en-US" dirty="0"/>
              <a:t>Culture</a:t>
            </a:r>
          </a:p>
          <a:p>
            <a:pPr>
              <a:defRPr/>
            </a:pPr>
            <a:r>
              <a:rPr lang="en-US" dirty="0"/>
              <a:t>Church</a:t>
            </a:r>
          </a:p>
          <a:p>
            <a:pPr>
              <a:defRPr/>
            </a:pPr>
            <a:r>
              <a:rPr lang="en-US" dirty="0"/>
              <a:t>Media</a:t>
            </a:r>
          </a:p>
          <a:p>
            <a:pPr>
              <a:defRPr/>
            </a:pPr>
            <a:r>
              <a:rPr lang="en-US" dirty="0"/>
              <a:t>Society</a:t>
            </a:r>
          </a:p>
        </p:txBody>
      </p:sp>
      <p:graphicFrame>
        <p:nvGraphicFramePr>
          <p:cNvPr id="29700" name="Object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9131165"/>
              </p:ext>
            </p:extLst>
          </p:nvPr>
        </p:nvGraphicFramePr>
        <p:xfrm>
          <a:off x="3810000" y="2057400"/>
          <a:ext cx="3848100" cy="311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525780" imgH="425196" progId="MS_ClipArt_Gallery.2">
                  <p:embed/>
                </p:oleObj>
              </mc:Choice>
              <mc:Fallback>
                <p:oleObj name="Clip" r:id="rId2" imgW="525780" imgH="425196" progId="MS_ClipArt_Gallery.2">
                  <p:embed/>
                  <p:pic>
                    <p:nvPicPr>
                      <p:cNvPr id="29700" name="Object 4">
                        <a:extLst>
                          <a:ext uri="{C183D7F6-B498-43B3-948B-1728B52AA6E4}">
                            <adec:decorative xmlns:adec="http://schemas.microsoft.com/office/drawing/2017/decorative" val="1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2057400"/>
                        <a:ext cx="3848100" cy="311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48314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981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There is a choice you have to make,</a:t>
            </a:r>
            <a:br>
              <a:rPr lang="en-US" sz="3600" dirty="0"/>
            </a:br>
            <a:r>
              <a:rPr lang="en-US" sz="3600" dirty="0"/>
              <a:t>In everything you do.</a:t>
            </a:r>
            <a:br>
              <a:rPr lang="en-US" sz="3600" dirty="0"/>
            </a:br>
            <a:r>
              <a:rPr lang="en-US" sz="3600" dirty="0"/>
              <a:t>And you must always keep in mind,</a:t>
            </a:r>
            <a:br>
              <a:rPr lang="en-US" sz="3600" dirty="0"/>
            </a:br>
            <a:r>
              <a:rPr lang="en-US" sz="3600" dirty="0"/>
              <a:t>The choice you make, makes you.</a:t>
            </a:r>
            <a:endParaRPr lang="en-US" dirty="0"/>
          </a:p>
        </p:txBody>
      </p:sp>
      <p:pic>
        <p:nvPicPr>
          <p:cNvPr id="68611" name="Picture 3" descr="Graphic showing clouds and the lettering, &quot;My Dream.&quot;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576638"/>
            <a:ext cx="3409950" cy="228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623752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4478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chemeClr val="tx1"/>
                </a:solidFill>
              </a:rPr>
              <a:t>Assignment: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My Personal Coat of Arms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667000"/>
            <a:ext cx="6705600" cy="3733800"/>
          </a:xfrm>
        </p:spPr>
        <p:txBody>
          <a:bodyPr/>
          <a:lstStyle/>
          <a:p>
            <a:pPr>
              <a:defRPr/>
            </a:pPr>
            <a:r>
              <a:rPr lang="en-US" dirty="0"/>
              <a:t>What you like about yourself</a:t>
            </a:r>
          </a:p>
          <a:p>
            <a:pPr>
              <a:defRPr/>
            </a:pPr>
            <a:r>
              <a:rPr lang="en-US" dirty="0"/>
              <a:t>Your greatest achievement</a:t>
            </a:r>
          </a:p>
          <a:p>
            <a:pPr>
              <a:defRPr/>
            </a:pPr>
            <a:r>
              <a:rPr lang="en-US" dirty="0"/>
              <a:t>Your most prized possession</a:t>
            </a:r>
          </a:p>
          <a:p>
            <a:pPr>
              <a:defRPr/>
            </a:pPr>
            <a:r>
              <a:rPr lang="en-US" dirty="0"/>
              <a:t>What you value most in life</a:t>
            </a:r>
          </a:p>
          <a:p>
            <a:pPr>
              <a:defRPr/>
            </a:pPr>
            <a:r>
              <a:rPr lang="en-US" dirty="0"/>
              <a:t>A symbol of your personality</a:t>
            </a:r>
          </a:p>
          <a:p>
            <a:pPr>
              <a:defRPr/>
            </a:pPr>
            <a:r>
              <a:rPr lang="en-US" dirty="0"/>
              <a:t>Three words to be remembered by </a:t>
            </a:r>
          </a:p>
        </p:txBody>
      </p:sp>
    </p:spTree>
    <p:extLst>
      <p:ext uri="{BB962C8B-B14F-4D97-AF65-F5344CB8AC3E}">
        <p14:creationId xmlns:p14="http://schemas.microsoft.com/office/powerpoint/2010/main" val="297064721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1447800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chemeClr val="tx1"/>
                </a:solidFill>
              </a:rPr>
              <a:t>Some samples</a:t>
            </a:r>
          </a:p>
        </p:txBody>
      </p:sp>
    </p:spTree>
    <p:extLst>
      <p:ext uri="{BB962C8B-B14F-4D97-AF65-F5344CB8AC3E}">
        <p14:creationId xmlns:p14="http://schemas.microsoft.com/office/powerpoint/2010/main" val="222074749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Example of a Coat of Arms created by a student. 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914400"/>
            <a:ext cx="4592638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078DD1-5C4A-4591-A433-66570EB5D69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47813" y="-508000"/>
            <a:ext cx="6408737" cy="5080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sz="2400" dirty="0"/>
              <a:t>Example of a Student Coat of Arms</a:t>
            </a:r>
          </a:p>
        </p:txBody>
      </p:sp>
    </p:spTree>
    <p:extLst>
      <p:ext uri="{BB962C8B-B14F-4D97-AF65-F5344CB8AC3E}">
        <p14:creationId xmlns:p14="http://schemas.microsoft.com/office/powerpoint/2010/main" val="352574991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Example of a student Coat of Arms Assignment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1163637"/>
            <a:ext cx="4724400" cy="566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47F31A-85C3-447C-A84B-5E537F729F8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47813" y="-508000"/>
            <a:ext cx="6408737" cy="5080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sz="2800" dirty="0"/>
              <a:t>Example of a Student Coat of Arms</a:t>
            </a:r>
          </a:p>
        </p:txBody>
      </p:sp>
    </p:spTree>
    <p:extLst>
      <p:ext uri="{BB962C8B-B14F-4D97-AF65-F5344CB8AC3E}">
        <p14:creationId xmlns:p14="http://schemas.microsoft.com/office/powerpoint/2010/main" val="332943354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 descr="Example of a Coat of Arms created by a student. 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25525"/>
            <a:ext cx="4818063" cy="582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FC8D1A-956A-4E6D-BE45-5647DCF99C1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47813" y="-508000"/>
            <a:ext cx="6408737" cy="5080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 sz="2800" dirty="0"/>
              <a:t>Example of a Student Coat of Arms</a:t>
            </a:r>
          </a:p>
        </p:txBody>
      </p:sp>
    </p:spTree>
    <p:extLst>
      <p:ext uri="{BB962C8B-B14F-4D97-AF65-F5344CB8AC3E}">
        <p14:creationId xmlns:p14="http://schemas.microsoft.com/office/powerpoint/2010/main" val="67516429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7432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/>
              <a:t>Complete:</a:t>
            </a:r>
            <a:br>
              <a:rPr lang="en-US"/>
            </a:br>
            <a:r>
              <a:rPr lang="en-US"/>
              <a:t>Assessing Your Personal Values </a:t>
            </a:r>
            <a:br>
              <a:rPr lang="en-US"/>
            </a:br>
            <a:br>
              <a:rPr lang="en-US"/>
            </a:br>
            <a:r>
              <a:rPr lang="en-US"/>
              <a:t>Share your highest value with the class</a:t>
            </a:r>
            <a:br>
              <a:rPr lang="en-US"/>
            </a:br>
            <a:br>
              <a:rPr lang="en-US"/>
            </a:br>
            <a:r>
              <a:rPr lang="en-US"/>
              <a:t>Complete: </a:t>
            </a:r>
            <a:br>
              <a:rPr lang="en-US"/>
            </a:br>
            <a:r>
              <a:rPr lang="en-US"/>
              <a:t>Summing Up Values</a:t>
            </a:r>
          </a:p>
        </p:txBody>
      </p:sp>
    </p:spTree>
    <p:extLst>
      <p:ext uri="{BB962C8B-B14F-4D97-AF65-F5344CB8AC3E}">
        <p14:creationId xmlns:p14="http://schemas.microsoft.com/office/powerpoint/2010/main" val="494647933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1066800"/>
            <a:ext cx="6408737" cy="508000"/>
          </a:xfrm>
        </p:spPr>
        <p:txBody>
          <a:bodyPr/>
          <a:lstStyle/>
          <a:p>
            <a:r>
              <a:rPr lang="en-US" dirty="0"/>
              <a:t>Career Trends 2019-2029</a:t>
            </a:r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828800"/>
            <a:ext cx="5224463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008348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645" y="914400"/>
            <a:ext cx="6408737" cy="508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 dirty="0"/>
              <a:t>Flexibility and Working from home</a:t>
            </a:r>
          </a:p>
        </p:txBody>
      </p:sp>
      <p:graphicFrame>
        <p:nvGraphicFramePr>
          <p:cNvPr id="7" name="Content Placeholder 2" descr="Working from home will involve teleworking, virtual collaboration such as Zoom and using new media. ">
            <a:extLst>
              <a:ext uri="{FF2B5EF4-FFF2-40B4-BE49-F238E27FC236}">
                <a16:creationId xmlns:a16="http://schemas.microsoft.com/office/drawing/2014/main" id="{E867055B-4810-4F8A-A0AB-465CE779C36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333876969"/>
              </p:ext>
            </p:extLst>
          </p:nvPr>
        </p:nvGraphicFramePr>
        <p:xfrm>
          <a:off x="1563126" y="1755571"/>
          <a:ext cx="3163888" cy="4752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Graphic showing the many ways people are online including LinkedIn, Facebook, YouTube, Twitter, and Google. 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35538" y="2110053"/>
            <a:ext cx="3165475" cy="263789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991063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F3D4E-1775-48B4-9C4A-F7172B1768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457200"/>
            <a:ext cx="6408737" cy="508000"/>
          </a:xfrm>
        </p:spPr>
        <p:txBody>
          <a:bodyPr/>
          <a:lstStyle/>
          <a:p>
            <a:r>
              <a:rPr lang="en-US" dirty="0"/>
              <a:t>Diversity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AC29E-0936-484D-9223-833EEC4D4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Productivity and profits are increased when a diverse group of people feel appreciated and work together. </a:t>
            </a:r>
          </a:p>
        </p:txBody>
      </p:sp>
      <p:pic>
        <p:nvPicPr>
          <p:cNvPr id="5" name="Picture 4" descr="A diverse group of people sitting at a table working together&#10;&#10;">
            <a:extLst>
              <a:ext uri="{FF2B5EF4-FFF2-40B4-BE49-F238E27FC236}">
                <a16:creationId xmlns:a16="http://schemas.microsoft.com/office/drawing/2014/main" id="{57E38259-B909-4E77-8DD0-F42293D2A4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2587862"/>
            <a:ext cx="6172200" cy="342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4294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4CBF8-F55A-432B-B0E2-1D5DD6399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250" y="1219200"/>
            <a:ext cx="6408737" cy="508000"/>
          </a:xfrm>
        </p:spPr>
        <p:txBody>
          <a:bodyPr/>
          <a:lstStyle/>
          <a:p>
            <a:r>
              <a:rPr lang="en-US" dirty="0"/>
              <a:t>Preference for Soft Skills</a:t>
            </a:r>
          </a:p>
        </p:txBody>
      </p:sp>
      <p:pic>
        <p:nvPicPr>
          <p:cNvPr id="5" name="Content Placeholder 4" descr="This graphic shows soft skills including team spirit, self-confidence, communication, empathy, assertiveness, and personality ">
            <a:extLst>
              <a:ext uri="{FF2B5EF4-FFF2-40B4-BE49-F238E27FC236}">
                <a16:creationId xmlns:a16="http://schemas.microsoft.com/office/drawing/2014/main" id="{8904BC58-75ED-4A52-84EE-5875756E01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2429448"/>
            <a:ext cx="6481763" cy="1999104"/>
          </a:xfrm>
        </p:spPr>
      </p:pic>
    </p:spTree>
    <p:extLst>
      <p:ext uri="{BB962C8B-B14F-4D97-AF65-F5344CB8AC3E}">
        <p14:creationId xmlns:p14="http://schemas.microsoft.com/office/powerpoint/2010/main" val="4279559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060848"/>
            <a:ext cx="7416800" cy="508000"/>
          </a:xfrm>
        </p:spPr>
        <p:txBody>
          <a:bodyPr/>
          <a:lstStyle/>
          <a:p>
            <a:pPr>
              <a:defRPr/>
            </a:pPr>
            <a:r>
              <a:rPr lang="en-US" dirty="0"/>
              <a:t>Steps in Making a Career Decision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2564904"/>
            <a:ext cx="7416800" cy="4154487"/>
          </a:xfrm>
        </p:spPr>
        <p:txBody>
          <a:bodyPr/>
          <a:lstStyle/>
          <a:p>
            <a:pPr>
              <a:defRPr/>
            </a:pPr>
            <a:r>
              <a:rPr lang="en-US" dirty="0"/>
              <a:t>Self-assessment</a:t>
            </a:r>
          </a:p>
          <a:p>
            <a:pPr lvl="1">
              <a:buClr>
                <a:srgbClr val="CC66FF"/>
              </a:buClr>
              <a:defRPr/>
            </a:pPr>
            <a:r>
              <a:rPr lang="en-US" dirty="0"/>
              <a:t>Personality, Interests, Values, Skills</a:t>
            </a:r>
          </a:p>
          <a:p>
            <a:pPr>
              <a:defRPr/>
            </a:pPr>
            <a:r>
              <a:rPr lang="en-US" dirty="0"/>
              <a:t>Explore options.</a:t>
            </a:r>
          </a:p>
          <a:p>
            <a:pPr>
              <a:defRPr/>
            </a:pPr>
            <a:r>
              <a:rPr lang="en-US" dirty="0"/>
              <a:t>Research careers.</a:t>
            </a:r>
          </a:p>
          <a:p>
            <a:pPr>
              <a:defRPr/>
            </a:pPr>
            <a:r>
              <a:rPr lang="en-US" dirty="0"/>
              <a:t>Plan your education.</a:t>
            </a:r>
          </a:p>
          <a:p>
            <a:pPr>
              <a:defRPr/>
            </a:pPr>
            <a:r>
              <a:rPr lang="en-US" dirty="0"/>
              <a:t>Make a commitment and take action.</a:t>
            </a:r>
          </a:p>
          <a:p>
            <a:pPr>
              <a:defRPr/>
            </a:pPr>
            <a:r>
              <a:rPr lang="en-US" dirty="0"/>
              <a:t>Evaluate.</a:t>
            </a:r>
          </a:p>
          <a:p>
            <a:pPr>
              <a:defRPr/>
            </a:pPr>
            <a:r>
              <a:rPr lang="en-US" dirty="0"/>
              <a:t>How is it working?</a:t>
            </a:r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2655515" cy="1812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806623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685800"/>
            <a:ext cx="6408737" cy="508000"/>
          </a:xfrm>
        </p:spPr>
        <p:txBody>
          <a:bodyPr/>
          <a:lstStyle/>
          <a:p>
            <a:r>
              <a:rPr lang="en-US" dirty="0"/>
              <a:t>Careers of the Future: Business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1371600"/>
            <a:ext cx="6481763" cy="3367087"/>
          </a:xfrm>
        </p:spPr>
        <p:txBody>
          <a:bodyPr/>
          <a:lstStyle/>
          <a:p>
            <a:r>
              <a:rPr lang="en-US" dirty="0"/>
              <a:t>Finance</a:t>
            </a:r>
          </a:p>
          <a:p>
            <a:r>
              <a:rPr lang="en-US" dirty="0"/>
              <a:t>Investments</a:t>
            </a:r>
          </a:p>
          <a:p>
            <a:r>
              <a:rPr lang="en-US" dirty="0"/>
              <a:t>Taxes</a:t>
            </a:r>
          </a:p>
          <a:p>
            <a:r>
              <a:rPr lang="en-US" dirty="0"/>
              <a:t>Entrepreneurship and small businesses</a:t>
            </a:r>
          </a:p>
          <a:p>
            <a:r>
              <a:rPr lang="en-US" dirty="0"/>
              <a:t>E-commerce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2" descr="Graphic illustrating e-commerce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419600"/>
            <a:ext cx="2583160" cy="225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557757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6809" y="1066800"/>
            <a:ext cx="6408737" cy="508000"/>
          </a:xfrm>
        </p:spPr>
        <p:txBody>
          <a:bodyPr/>
          <a:lstStyle/>
          <a:p>
            <a:r>
              <a:rPr lang="en-US" dirty="0"/>
              <a:t>Globalization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057400"/>
            <a:ext cx="6481763" cy="1385887"/>
          </a:xfrm>
        </p:spPr>
        <p:txBody>
          <a:bodyPr/>
          <a:lstStyle/>
          <a:p>
            <a:r>
              <a:rPr lang="en-US" dirty="0"/>
              <a:t>Speak different languages</a:t>
            </a:r>
          </a:p>
          <a:p>
            <a:r>
              <a:rPr lang="en-US" dirty="0"/>
              <a:t>Study international business</a:t>
            </a:r>
          </a:p>
        </p:txBody>
      </p:sp>
      <p:pic>
        <p:nvPicPr>
          <p:cNvPr id="235522" name="Picture 2" descr="Graphic of a globe with interconnecting lines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124200"/>
            <a:ext cx="3317875" cy="331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1247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1800" dirty="0"/>
              <a:t>                               </a:t>
            </a:r>
            <a:r>
              <a:rPr lang="en-US" altLang="en-US" sz="3600" b="0" dirty="0"/>
              <a:t>Going Green!</a:t>
            </a:r>
            <a:br>
              <a:rPr lang="en-US" altLang="en-US" sz="3600" b="0" dirty="0"/>
            </a:br>
            <a:endParaRPr lang="en-US" altLang="en-US" sz="3600" b="0" dirty="0"/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7DDAB753-089A-453C-8D8D-28D19D14C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/>
          <a:lstStyle/>
          <a:p>
            <a:endParaRPr lang="en-US"/>
          </a:p>
        </p:txBody>
      </p:sp>
      <p:sp>
        <p:nvSpPr>
          <p:cNvPr id="74" name="Content Placeholder 3">
            <a:extLst>
              <a:ext uri="{FF2B5EF4-FFF2-40B4-BE49-F238E27FC236}">
                <a16:creationId xmlns:a16="http://schemas.microsoft.com/office/drawing/2014/main" id="{D654ECBE-783E-4F66-A92A-FD600C76C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/>
          <a:p>
            <a:r>
              <a:rPr lang="en-US" dirty="0"/>
              <a:t>Efficient use of energy</a:t>
            </a:r>
          </a:p>
          <a:p>
            <a:r>
              <a:rPr lang="en-US" dirty="0"/>
              <a:t>Renewable sources of energy</a:t>
            </a:r>
          </a:p>
          <a:p>
            <a:r>
              <a:rPr lang="en-US" dirty="0"/>
              <a:t>Preserving the environment</a:t>
            </a:r>
          </a:p>
        </p:txBody>
      </p:sp>
      <p:sp>
        <p:nvSpPr>
          <p:cNvPr id="76" name="Text Placeholder 4">
            <a:extLst>
              <a:ext uri="{FF2B5EF4-FFF2-40B4-BE49-F238E27FC236}">
                <a16:creationId xmlns:a16="http://schemas.microsoft.com/office/drawing/2014/main" id="{AEE06012-D78E-4773-80B9-538D16B5D8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/>
          <a:lstStyle/>
          <a:p>
            <a:endParaRPr lang="en-US"/>
          </a:p>
        </p:txBody>
      </p:sp>
      <p:pic>
        <p:nvPicPr>
          <p:cNvPr id="14339" name="Picture 4" descr="Graphic showing green trees with people in front as a symbol for new green jobs that preserve the environment. 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3" r="17019" b="1"/>
          <a:stretch/>
        </p:blipFill>
        <p:spPr bwMode="auto">
          <a:xfrm>
            <a:off x="4645025" y="2174875"/>
            <a:ext cx="4041775" cy="39512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670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1524000"/>
            <a:ext cx="6408737" cy="508000"/>
          </a:xfrm>
        </p:spPr>
        <p:txBody>
          <a:bodyPr/>
          <a:lstStyle/>
          <a:p>
            <a:r>
              <a:rPr lang="en-US" dirty="0"/>
              <a:t>Environmental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2743200"/>
            <a:ext cx="6481763" cy="2300287"/>
          </a:xfrm>
        </p:spPr>
        <p:txBody>
          <a:bodyPr/>
          <a:lstStyle/>
          <a:p>
            <a:r>
              <a:rPr lang="en-US" dirty="0"/>
              <a:t>Conserve water</a:t>
            </a:r>
          </a:p>
          <a:p>
            <a:r>
              <a:rPr lang="en-US" dirty="0"/>
              <a:t>Control pollution</a:t>
            </a:r>
          </a:p>
          <a:p>
            <a:r>
              <a:rPr lang="en-US" dirty="0"/>
              <a:t>Manage global warming</a:t>
            </a:r>
          </a:p>
          <a:p>
            <a:r>
              <a:rPr lang="en-US" dirty="0"/>
              <a:t>Produce food</a:t>
            </a:r>
          </a:p>
        </p:txBody>
      </p:sp>
      <p:pic>
        <p:nvPicPr>
          <p:cNvPr id="244738" name="Picture 2" descr="Graphic shows hands holding a globe symbolizing taking care of the earth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52400"/>
            <a:ext cx="253365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576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Energy Shortages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"/>
          </p:nvPr>
        </p:nvSpPr>
        <p:spPr>
          <a:xfrm>
            <a:off x="609600" y="2209800"/>
            <a:ext cx="4267200" cy="4114800"/>
          </a:xfrm>
        </p:spPr>
        <p:txBody>
          <a:bodyPr/>
          <a:lstStyle/>
          <a:p>
            <a:pPr>
              <a:defRPr/>
            </a:pPr>
            <a:r>
              <a:rPr lang="en-US" dirty="0"/>
              <a:t>Recycling</a:t>
            </a:r>
          </a:p>
          <a:p>
            <a:pPr>
              <a:defRPr/>
            </a:pPr>
            <a:r>
              <a:rPr lang="en-US" dirty="0"/>
              <a:t>Alternative energy</a:t>
            </a:r>
          </a:p>
          <a:p>
            <a:pPr>
              <a:defRPr/>
            </a:pPr>
            <a:r>
              <a:rPr lang="en-US" dirty="0"/>
              <a:t>Concerns about global warming and climate change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26628" name="Picture 4" descr="This graphic shows the planet overheating. 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0" y="2895600"/>
            <a:ext cx="3810000" cy="3908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0171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539552" y="908720"/>
            <a:ext cx="3548162" cy="889000"/>
          </a:xfrm>
        </p:spPr>
        <p:txBody>
          <a:bodyPr>
            <a:normAutofit/>
          </a:bodyPr>
          <a:lstStyle/>
          <a:p>
            <a:r>
              <a:rPr lang="en-US" altLang="en-US" sz="3200" b="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Going Green!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323528" y="2367880"/>
            <a:ext cx="6288138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240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As fossil fuels are depleted, look for more:</a:t>
            </a:r>
          </a:p>
          <a:p>
            <a:pPr>
              <a:buFontTx/>
              <a:buNone/>
            </a:pPr>
            <a:endParaRPr lang="en-US" altLang="en-US" sz="2400" dirty="0">
              <a:latin typeface="Century Gothic" panose="020B0502020202020204" pitchFamily="34" charset="0"/>
            </a:endParaRPr>
          </a:p>
          <a:p>
            <a:pPr marL="457200" lvl="1" indent="0">
              <a:buClr>
                <a:schemeClr val="tx2"/>
              </a:buClr>
              <a:buNone/>
            </a:pPr>
            <a:r>
              <a:rPr lang="en-US" altLang="en-US" b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Wind turbines</a:t>
            </a:r>
          </a:p>
          <a:p>
            <a:pPr marL="457200" lvl="1" indent="0">
              <a:buClr>
                <a:schemeClr val="tx2"/>
              </a:buClr>
              <a:buNone/>
            </a:pPr>
            <a:r>
              <a:rPr lang="en-US" altLang="en-US" b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Solar panels</a:t>
            </a:r>
          </a:p>
          <a:p>
            <a:pPr marL="457200" lvl="1" indent="0">
              <a:buClr>
                <a:schemeClr val="tx2"/>
              </a:buClr>
              <a:buNone/>
            </a:pPr>
            <a:r>
              <a:rPr lang="en-US" altLang="en-US" b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Biofuels</a:t>
            </a:r>
          </a:p>
          <a:p>
            <a:pPr marL="457200" lvl="1" indent="0">
              <a:buClr>
                <a:schemeClr val="tx2"/>
              </a:buClr>
              <a:buNone/>
            </a:pPr>
            <a:r>
              <a:rPr lang="en-US" altLang="en-US" b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Emphasis on sustainability</a:t>
            </a:r>
          </a:p>
          <a:p>
            <a:pPr marL="457200" lvl="1" indent="0">
              <a:buClr>
                <a:schemeClr val="tx2"/>
              </a:buClr>
              <a:buNone/>
            </a:pPr>
            <a:r>
              <a:rPr lang="en-US" altLang="en-US" b="0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Taking care of the environment</a:t>
            </a:r>
          </a:p>
          <a:p>
            <a:pPr lvl="1">
              <a:buFontTx/>
              <a:buNone/>
            </a:pPr>
            <a:endParaRPr lang="en-US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54978" name="Picture 2" descr="This graphic shows windmills used to generate electricity.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895600"/>
            <a:ext cx="2431168" cy="161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4979" name="Picture 3" descr="This graphic shows solar panels.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2400"/>
            <a:ext cx="2606864" cy="1728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4980" name="Picture 4" descr="This graphic shows people recycling.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977256"/>
            <a:ext cx="3103855" cy="17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658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3"/>
          <p:cNvSpPr>
            <a:spLocks noGrp="1"/>
          </p:cNvSpPr>
          <p:nvPr>
            <p:ph type="title"/>
          </p:nvPr>
        </p:nvSpPr>
        <p:spPr>
          <a:xfrm>
            <a:off x="1907704" y="1124744"/>
            <a:ext cx="3600400" cy="609600"/>
          </a:xfrm>
        </p:spPr>
        <p:txBody>
          <a:bodyPr>
            <a:noAutofit/>
          </a:bodyPr>
          <a:lstStyle/>
          <a:p>
            <a:r>
              <a:rPr lang="en-US" altLang="en-US" sz="3200" b="0" dirty="0">
                <a:latin typeface="Arial Rounded MT Bold" panose="020F0704030504030204" pitchFamily="34" charset="0"/>
              </a:rPr>
              <a:t>      </a:t>
            </a:r>
            <a:r>
              <a:rPr lang="en-US" altLang="en-US" sz="3200" b="0" dirty="0">
                <a:solidFill>
                  <a:srgbClr val="00B050"/>
                </a:solidFill>
                <a:latin typeface="Arial Rounded MT Bold" panose="020F0704030504030204" pitchFamily="34" charset="0"/>
              </a:rPr>
              <a:t>Green Jobs</a:t>
            </a:r>
          </a:p>
        </p:txBody>
      </p:sp>
      <p:sp>
        <p:nvSpPr>
          <p:cNvPr id="17411" name="Content Placeholder 4"/>
          <p:cNvSpPr>
            <a:spLocks noGrp="1"/>
          </p:cNvSpPr>
          <p:nvPr>
            <p:ph sz="half" idx="1"/>
          </p:nvPr>
        </p:nvSpPr>
        <p:spPr>
          <a:xfrm>
            <a:off x="539552" y="2204864"/>
            <a:ext cx="3258399" cy="4525963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Environmental lawyer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Green architect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Sustainability consultant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Marine biologist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Environmental technician</a:t>
            </a:r>
          </a:p>
        </p:txBody>
      </p:sp>
      <p:sp>
        <p:nvSpPr>
          <p:cNvPr id="17412" name="Content Placeholder 5"/>
          <p:cNvSpPr>
            <a:spLocks noGrp="1"/>
          </p:cNvSpPr>
          <p:nvPr>
            <p:ph sz="half" idx="2"/>
          </p:nvPr>
        </p:nvSpPr>
        <p:spPr>
          <a:xfrm>
            <a:off x="4355976" y="2276872"/>
            <a:ext cx="3816424" cy="4876800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Energy efficiency    specialist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Organic farmer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Compliance manager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Product engineer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Wind energy engineer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rgbClr val="533801"/>
                </a:solidFill>
                <a:latin typeface="Century Gothic" panose="020B0502020202020204" pitchFamily="34" charset="0"/>
              </a:rPr>
              <a:t>Solar Engineer</a:t>
            </a:r>
          </a:p>
        </p:txBody>
      </p:sp>
      <p:pic>
        <p:nvPicPr>
          <p:cNvPr id="5" name="Picture 4" descr="This graphic shows a tree growing out of money symbolizing that green jobs pay well. 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7576" y="0"/>
            <a:ext cx="3816424" cy="195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82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2E535-51F1-4CDE-945F-8439613B4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43000"/>
            <a:ext cx="6408737" cy="508000"/>
          </a:xfrm>
        </p:spPr>
        <p:txBody>
          <a:bodyPr/>
          <a:lstStyle/>
          <a:p>
            <a:r>
              <a:rPr lang="en-US" dirty="0"/>
              <a:t>Higher Earnings in STEM Occupations</a:t>
            </a:r>
          </a:p>
        </p:txBody>
      </p:sp>
      <p:pic>
        <p:nvPicPr>
          <p:cNvPr id="5" name="Content Placeholder 4" descr="This graphic shows STEM careers including science, technology, engineering, and math">
            <a:extLst>
              <a:ext uri="{FF2B5EF4-FFF2-40B4-BE49-F238E27FC236}">
                <a16:creationId xmlns:a16="http://schemas.microsoft.com/office/drawing/2014/main" id="{BB7DC95C-22E1-4CFD-A08A-503E13BCC9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2429448"/>
            <a:ext cx="6481763" cy="1999104"/>
          </a:xfrm>
        </p:spPr>
      </p:pic>
    </p:spTree>
    <p:extLst>
      <p:ext uri="{BB962C8B-B14F-4D97-AF65-F5344CB8AC3E}">
        <p14:creationId xmlns:p14="http://schemas.microsoft.com/office/powerpoint/2010/main" val="38856697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2545" y="914400"/>
            <a:ext cx="6408737" cy="508000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 dirty="0"/>
              <a:t>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163888" cy="4752975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Engineering</a:t>
            </a:r>
          </a:p>
          <a:p>
            <a:r>
              <a:rPr lang="en-US" dirty="0"/>
              <a:t>Chemistry</a:t>
            </a:r>
          </a:p>
          <a:p>
            <a:r>
              <a:rPr lang="en-US" dirty="0"/>
              <a:t>Engineering</a:t>
            </a:r>
          </a:p>
          <a:p>
            <a:r>
              <a:rPr lang="en-US" dirty="0"/>
              <a:t>Biology</a:t>
            </a:r>
          </a:p>
          <a:p>
            <a:r>
              <a:rPr lang="en-US" dirty="0"/>
              <a:t>Biotechnology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Requires advanced degrees</a:t>
            </a:r>
          </a:p>
        </p:txBody>
      </p:sp>
      <p:pic>
        <p:nvPicPr>
          <p:cNvPr id="4" name="Picture 3" descr="This is a photo of a woman doing research.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3" r="32407"/>
          <a:stretch/>
        </p:blipFill>
        <p:spPr bwMode="auto">
          <a:xfrm>
            <a:off x="4935538" y="1052513"/>
            <a:ext cx="3165475" cy="475297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526971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057400"/>
            <a:ext cx="6408737" cy="508000"/>
          </a:xfrm>
        </p:spPr>
        <p:txBody>
          <a:bodyPr/>
          <a:lstStyle/>
          <a:p>
            <a:r>
              <a:rPr lang="en-US" dirty="0"/>
              <a:t>Technology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4950" y="3124200"/>
            <a:ext cx="6481763" cy="1843087"/>
          </a:xfrm>
        </p:spPr>
        <p:txBody>
          <a:bodyPr/>
          <a:lstStyle/>
          <a:p>
            <a:r>
              <a:rPr lang="en-US" dirty="0"/>
              <a:t>Information and technology workers are the largest group of workers in the U.S.</a:t>
            </a:r>
          </a:p>
        </p:txBody>
      </p:sp>
      <p:pic>
        <p:nvPicPr>
          <p:cNvPr id="4" name="Picture 9" descr="This is a photo of a computer chip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285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5455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43000"/>
            <a:ext cx="7416800" cy="508000"/>
          </a:xfrm>
        </p:spPr>
        <p:txBody>
          <a:bodyPr/>
          <a:lstStyle/>
          <a:p>
            <a:pPr algn="ctr"/>
            <a:r>
              <a:rPr lang="en-US" sz="4000" dirty="0">
                <a:latin typeface="Tahoma" charset="0"/>
              </a:rPr>
              <a:t>What is Personality Type? </a:t>
            </a:r>
            <a:endParaRPr lang="uk-UA" sz="4000" dirty="0">
              <a:latin typeface="Tahoma" charset="0"/>
            </a:endParaRPr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2590800"/>
            <a:ext cx="5168248" cy="321465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026" y="1371600"/>
            <a:ext cx="6408737" cy="508000"/>
          </a:xfrm>
        </p:spPr>
        <p:txBody>
          <a:bodyPr/>
          <a:lstStyle/>
          <a:p>
            <a:r>
              <a:rPr lang="en-US" dirty="0"/>
              <a:t>Mismatch between workers and jobs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60512" y="2362200"/>
            <a:ext cx="6481763" cy="1538287"/>
          </a:xfrm>
        </p:spPr>
        <p:txBody>
          <a:bodyPr/>
          <a:lstStyle/>
          <a:p>
            <a:r>
              <a:rPr lang="en-US" dirty="0"/>
              <a:t>More workers needed in scientific and technical fields</a:t>
            </a:r>
          </a:p>
        </p:txBody>
      </p:sp>
      <p:pic>
        <p:nvPicPr>
          <p:cNvPr id="260098" name="Picture 2" descr="This is a photo of a woman scientist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733800"/>
            <a:ext cx="476409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62273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905000"/>
            <a:ext cx="6408737" cy="508000"/>
          </a:xfrm>
        </p:spPr>
        <p:txBody>
          <a:bodyPr/>
          <a:lstStyle/>
          <a:p>
            <a:r>
              <a:rPr lang="en-US" dirty="0"/>
              <a:t>Automation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480" y="3261287"/>
            <a:ext cx="6481763" cy="2224087"/>
          </a:xfrm>
        </p:spPr>
        <p:txBody>
          <a:bodyPr/>
          <a:lstStyle/>
          <a:p>
            <a:r>
              <a:rPr lang="en-US" dirty="0"/>
              <a:t>Robots will do the work</a:t>
            </a:r>
          </a:p>
          <a:p>
            <a:r>
              <a:rPr lang="en-US" dirty="0"/>
              <a:t>Engineers and technicians will be needed to design and maintain the robots</a:t>
            </a:r>
          </a:p>
          <a:p>
            <a:endParaRPr lang="en-US" dirty="0"/>
          </a:p>
        </p:txBody>
      </p:sp>
      <p:pic>
        <p:nvPicPr>
          <p:cNvPr id="236546" name="Picture 2" descr="This is a photo of a robot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28600"/>
            <a:ext cx="2223882" cy="361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48659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A5D0C-880C-47C1-852E-4C2E9CD88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066800"/>
            <a:ext cx="6408737" cy="508000"/>
          </a:xfrm>
        </p:spPr>
        <p:txBody>
          <a:bodyPr/>
          <a:lstStyle/>
          <a:p>
            <a:r>
              <a:rPr lang="en-US" dirty="0"/>
              <a:t>Increased Need for Education</a:t>
            </a:r>
          </a:p>
        </p:txBody>
      </p:sp>
      <p:pic>
        <p:nvPicPr>
          <p:cNvPr id="5" name="Content Placeholder 4" descr="Chart, bar chart showing that earnings increase with educational attainment. Unemployment decreases with educational attainment. &#10;&#10;Description automatically generated">
            <a:extLst>
              <a:ext uri="{FF2B5EF4-FFF2-40B4-BE49-F238E27FC236}">
                <a16:creationId xmlns:a16="http://schemas.microsoft.com/office/drawing/2014/main" id="{87B0C774-648D-45C7-A8C1-59975E0A09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057400"/>
            <a:ext cx="7430030" cy="4179391"/>
          </a:xfrm>
        </p:spPr>
      </p:pic>
    </p:spTree>
    <p:extLst>
      <p:ext uri="{BB962C8B-B14F-4D97-AF65-F5344CB8AC3E}">
        <p14:creationId xmlns:p14="http://schemas.microsoft.com/office/powerpoint/2010/main" val="65605289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304A0-D3A9-42C8-B50A-8228491F9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965200"/>
            <a:ext cx="6408737" cy="508000"/>
          </a:xfrm>
        </p:spPr>
        <p:txBody>
          <a:bodyPr/>
          <a:lstStyle/>
          <a:p>
            <a:r>
              <a:rPr lang="en-US" dirty="0"/>
              <a:t>Increasing Opportunities</a:t>
            </a:r>
          </a:p>
        </p:txBody>
      </p:sp>
      <p:pic>
        <p:nvPicPr>
          <p:cNvPr id="5" name="Content Placeholder 4" descr="Table showing the 6 out of the 10 fastest growing occupations are related to health care. &#10;&#10;with medium confidence">
            <a:extLst>
              <a:ext uri="{FF2B5EF4-FFF2-40B4-BE49-F238E27FC236}">
                <a16:creationId xmlns:a16="http://schemas.microsoft.com/office/drawing/2014/main" id="{07213EFB-8E76-46B9-B9D7-63F16B3D79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98" y="1606005"/>
            <a:ext cx="7169415" cy="4032795"/>
          </a:xfrm>
        </p:spPr>
      </p:pic>
    </p:spTree>
    <p:extLst>
      <p:ext uri="{BB962C8B-B14F-4D97-AF65-F5344CB8AC3E}">
        <p14:creationId xmlns:p14="http://schemas.microsoft.com/office/powerpoint/2010/main" val="37207666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457200" y="990600"/>
            <a:ext cx="7772400" cy="889000"/>
          </a:xfrm>
        </p:spPr>
        <p:txBody>
          <a:bodyPr/>
          <a:lstStyle/>
          <a:p>
            <a:pPr algn="ctr"/>
            <a:r>
              <a:rPr lang="en-US" altLang="en-US" sz="3200" b="0" dirty="0">
                <a:latin typeface="Arial Rounded MT Bold" panose="020F0704030504030204" pitchFamily="34" charset="0"/>
              </a:rPr>
              <a:t>Largest Numerical Openings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133600"/>
            <a:ext cx="4047291" cy="4525963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Registered nurses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Home health aides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Customer services rep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Food preparation workers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Personal and home care aides</a:t>
            </a:r>
          </a:p>
        </p:txBody>
      </p:sp>
      <p:sp>
        <p:nvSpPr>
          <p:cNvPr id="34820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2209800"/>
            <a:ext cx="4119299" cy="4525963"/>
          </a:xfrm>
        </p:spPr>
        <p:txBody>
          <a:bodyPr/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Retail salespersons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Office clerks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Accountants and auditors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Nursing aides, orderlies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latin typeface="Century Gothic" panose="020B0502020202020204" pitchFamily="34" charset="0"/>
              </a:rPr>
              <a:t>Postsecondary teachers </a:t>
            </a:r>
          </a:p>
        </p:txBody>
      </p:sp>
      <p:pic>
        <p:nvPicPr>
          <p:cNvPr id="257030" name="Picture 6" descr="This is a photo of a woman teaching math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684989"/>
            <a:ext cx="2805736" cy="1867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22" name="Picture 2" descr="This is a photo of a nur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684989"/>
            <a:ext cx="2974944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02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539552" y="1628800"/>
            <a:ext cx="8496944" cy="757529"/>
          </a:xfrm>
        </p:spPr>
        <p:txBody>
          <a:bodyPr/>
          <a:lstStyle/>
          <a:p>
            <a:r>
              <a:rPr lang="en-US" altLang="en-US" sz="3200" dirty="0"/>
              <a:t>  Increased Opportunities in Healthcare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1259632" y="2598241"/>
            <a:ext cx="6173808" cy="3916363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altLang="en-US" sz="32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</a:rPr>
              <a:t>Most of the new jobs will be in healthcare.</a:t>
            </a:r>
          </a:p>
          <a:p>
            <a:endParaRPr lang="en-US" altLang="en-US" dirty="0"/>
          </a:p>
        </p:txBody>
      </p:sp>
      <p:pic>
        <p:nvPicPr>
          <p:cNvPr id="11268" name="Picture 3" descr="This photo shows a group of healthcare professionals. 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971804"/>
            <a:ext cx="3304398" cy="252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977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B43E4-236F-4F3B-BD18-24FC83218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0" y="660400"/>
            <a:ext cx="6408737" cy="508000"/>
          </a:xfrm>
        </p:spPr>
        <p:txBody>
          <a:bodyPr/>
          <a:lstStyle/>
          <a:p>
            <a:r>
              <a:rPr lang="en-US" dirty="0"/>
              <a:t>Employment Growth</a:t>
            </a:r>
          </a:p>
        </p:txBody>
      </p:sp>
      <p:pic>
        <p:nvPicPr>
          <p:cNvPr id="5" name="Content Placeholder 4" descr="Chart showing fastest growing occupations including healthcare, social service, computer and math occupations, healthcare practitioners, personal care and service occupations, food preparation, and business. &#10;&#10;Description automatically generated">
            <a:extLst>
              <a:ext uri="{FF2B5EF4-FFF2-40B4-BE49-F238E27FC236}">
                <a16:creationId xmlns:a16="http://schemas.microsoft.com/office/drawing/2014/main" id="{768E0858-FFCB-4475-A5D0-0E6AB44110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8408636" cy="4729856"/>
          </a:xfrm>
        </p:spPr>
      </p:pic>
    </p:spTree>
    <p:extLst>
      <p:ext uri="{BB962C8B-B14F-4D97-AF65-F5344CB8AC3E}">
        <p14:creationId xmlns:p14="http://schemas.microsoft.com/office/powerpoint/2010/main" val="341530494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908720"/>
            <a:ext cx="7772400" cy="615048"/>
          </a:xfrm>
        </p:spPr>
        <p:txBody>
          <a:bodyPr>
            <a:noAutofit/>
          </a:bodyPr>
          <a:lstStyle/>
          <a:p>
            <a:r>
              <a:rPr lang="en-US" altLang="en-US" dirty="0">
                <a:solidFill>
                  <a:srgbClr val="02E84F"/>
                </a:solidFill>
              </a:rPr>
              <a:t>          </a:t>
            </a:r>
            <a:r>
              <a:rPr lang="en-US" altLang="en-US" sz="3200" dirty="0"/>
              <a:t>Service Occupations in Demand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732434"/>
            <a:ext cx="7416800" cy="5111750"/>
          </a:xfrm>
        </p:spPr>
        <p:txBody>
          <a:bodyPr>
            <a:normAutofit/>
          </a:bodyPr>
          <a:lstStyle/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Health Care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Business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Education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Finance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Insurance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Real Estate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Transportation</a:t>
            </a:r>
          </a:p>
          <a:p>
            <a:pPr marL="0" indent="0">
              <a:buClr>
                <a:srgbClr val="02E84F"/>
              </a:buClr>
              <a:buNone/>
            </a:pPr>
            <a:r>
              <a:rPr lang="en-US" altLang="en-US" sz="2400" dirty="0">
                <a:solidFill>
                  <a:schemeClr val="bg2">
                    <a:lumMod val="75000"/>
                  </a:schemeClr>
                </a:solidFill>
                <a:latin typeface="Century Gothic" panose="020B0502020202020204" pitchFamily="34" charset="0"/>
                <a:cs typeface="Leelawadee" panose="020B0502040204020203" pitchFamily="34" charset="-34"/>
              </a:rPr>
              <a:t>Communication </a:t>
            </a:r>
          </a:p>
        </p:txBody>
      </p:sp>
      <p:pic>
        <p:nvPicPr>
          <p:cNvPr id="259074" name="Picture 2" descr="This photo shows people in a variety of service occupations. 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57400"/>
            <a:ext cx="5272826" cy="375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71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762000"/>
            <a:ext cx="6408737" cy="508000"/>
          </a:xfrm>
        </p:spPr>
        <p:txBody>
          <a:bodyPr/>
          <a:lstStyle/>
          <a:p>
            <a:r>
              <a:rPr lang="en-US" dirty="0"/>
              <a:t>Mental Health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1828800"/>
            <a:ext cx="6481763" cy="1690687"/>
          </a:xfrm>
        </p:spPr>
        <p:txBody>
          <a:bodyPr/>
          <a:lstStyle/>
          <a:p>
            <a:r>
              <a:rPr lang="en-US" dirty="0"/>
              <a:t>Because of increasing violence, we are starting to realize the importance of mental health</a:t>
            </a:r>
          </a:p>
        </p:txBody>
      </p:sp>
      <p:pic>
        <p:nvPicPr>
          <p:cNvPr id="238596" name="Picture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809999"/>
            <a:ext cx="3571875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05742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7817" y="1219200"/>
            <a:ext cx="6408737" cy="508000"/>
          </a:xfrm>
        </p:spPr>
        <p:txBody>
          <a:bodyPr/>
          <a:lstStyle/>
          <a:p>
            <a:r>
              <a:rPr lang="en-US" dirty="0"/>
              <a:t>Artificial Intelligence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905000"/>
            <a:ext cx="6481763" cy="1690687"/>
          </a:xfrm>
        </p:spPr>
        <p:txBody>
          <a:bodyPr/>
          <a:lstStyle/>
          <a:p>
            <a:r>
              <a:rPr lang="en-US" dirty="0"/>
              <a:t>Enables computers to approximate human thought</a:t>
            </a:r>
          </a:p>
        </p:txBody>
      </p:sp>
      <p:pic>
        <p:nvPicPr>
          <p:cNvPr id="4" name="Picture 8" descr="This is a photo of a robot in front of some computer code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124200"/>
            <a:ext cx="38657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3160595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emplate 13">
      <a:dk1>
        <a:srgbClr val="4D4D4D"/>
      </a:dk1>
      <a:lt1>
        <a:srgbClr val="FFFFFF"/>
      </a:lt1>
      <a:dk2>
        <a:srgbClr val="000000"/>
      </a:dk2>
      <a:lt2>
        <a:srgbClr val="043000"/>
      </a:lt2>
      <a:accent1>
        <a:srgbClr val="33A900"/>
      </a:accent1>
      <a:accent2>
        <a:srgbClr val="525B56"/>
      </a:accent2>
      <a:accent3>
        <a:srgbClr val="FFFFFF"/>
      </a:accent3>
      <a:accent4>
        <a:srgbClr val="404040"/>
      </a:accent4>
      <a:accent5>
        <a:srgbClr val="ADD1AA"/>
      </a:accent5>
      <a:accent6>
        <a:srgbClr val="49524D"/>
      </a:accent6>
      <a:hlink>
        <a:srgbClr val="747D79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4D4D4D"/>
        </a:dk1>
        <a:lt1>
          <a:srgbClr val="FFFFFF"/>
        </a:lt1>
        <a:dk2>
          <a:srgbClr val="000000"/>
        </a:dk2>
        <a:lt2>
          <a:srgbClr val="6E6046"/>
        </a:lt2>
        <a:accent1>
          <a:srgbClr val="B69E77"/>
        </a:accent1>
        <a:accent2>
          <a:srgbClr val="9E280E"/>
        </a:accent2>
        <a:accent3>
          <a:srgbClr val="FFFFFF"/>
        </a:accent3>
        <a:accent4>
          <a:srgbClr val="404040"/>
        </a:accent4>
        <a:accent5>
          <a:srgbClr val="D7CCBD"/>
        </a:accent5>
        <a:accent6>
          <a:srgbClr val="8F230C"/>
        </a:accent6>
        <a:hlink>
          <a:srgbClr val="FFC6A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4D4D4D"/>
        </a:dk1>
        <a:lt1>
          <a:srgbClr val="FFFFFF"/>
        </a:lt1>
        <a:dk2>
          <a:srgbClr val="000000"/>
        </a:dk2>
        <a:lt2>
          <a:srgbClr val="6E6046"/>
        </a:lt2>
        <a:accent1>
          <a:srgbClr val="B69E77"/>
        </a:accent1>
        <a:accent2>
          <a:srgbClr val="9E280E"/>
        </a:accent2>
        <a:accent3>
          <a:srgbClr val="FFFFFF"/>
        </a:accent3>
        <a:accent4>
          <a:srgbClr val="404040"/>
        </a:accent4>
        <a:accent5>
          <a:srgbClr val="D7CCBD"/>
        </a:accent5>
        <a:accent6>
          <a:srgbClr val="8F230C"/>
        </a:accent6>
        <a:hlink>
          <a:srgbClr val="E1C6A4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000000"/>
        </a:dk2>
        <a:lt2>
          <a:srgbClr val="532F3C"/>
        </a:lt2>
        <a:accent1>
          <a:srgbClr val="CDC09A"/>
        </a:accent1>
        <a:accent2>
          <a:srgbClr val="AC9F55"/>
        </a:accent2>
        <a:accent3>
          <a:srgbClr val="FFFFFF"/>
        </a:accent3>
        <a:accent4>
          <a:srgbClr val="404040"/>
        </a:accent4>
        <a:accent5>
          <a:srgbClr val="E3DCCA"/>
        </a:accent5>
        <a:accent6>
          <a:srgbClr val="9B904C"/>
        </a:accent6>
        <a:hlink>
          <a:srgbClr val="DBD3C7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000000"/>
        </a:dk2>
        <a:lt2>
          <a:srgbClr val="064300"/>
        </a:lt2>
        <a:accent1>
          <a:srgbClr val="AC927F"/>
        </a:accent1>
        <a:accent2>
          <a:srgbClr val="3AAE00"/>
        </a:accent2>
        <a:accent3>
          <a:srgbClr val="FFFFFF"/>
        </a:accent3>
        <a:accent4>
          <a:srgbClr val="404040"/>
        </a:accent4>
        <a:accent5>
          <a:srgbClr val="D2C7C0"/>
        </a:accent5>
        <a:accent6>
          <a:srgbClr val="349D00"/>
        </a:accent6>
        <a:hlink>
          <a:srgbClr val="D2B8A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000000"/>
        </a:dk2>
        <a:lt2>
          <a:srgbClr val="033100"/>
        </a:lt2>
        <a:accent1>
          <a:srgbClr val="2F9400"/>
        </a:accent1>
        <a:accent2>
          <a:srgbClr val="6C838B"/>
        </a:accent2>
        <a:accent3>
          <a:srgbClr val="FFFFFF"/>
        </a:accent3>
        <a:accent4>
          <a:srgbClr val="404040"/>
        </a:accent4>
        <a:accent5>
          <a:srgbClr val="ADC8AA"/>
        </a:accent5>
        <a:accent6>
          <a:srgbClr val="61767D"/>
        </a:accent6>
        <a:hlink>
          <a:srgbClr val="996E68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063B00"/>
        </a:lt2>
        <a:accent1>
          <a:srgbClr val="33A800"/>
        </a:accent1>
        <a:accent2>
          <a:srgbClr val="B26D33"/>
        </a:accent2>
        <a:accent3>
          <a:srgbClr val="FFFFFF"/>
        </a:accent3>
        <a:accent4>
          <a:srgbClr val="404040"/>
        </a:accent4>
        <a:accent5>
          <a:srgbClr val="ADD1AA"/>
        </a:accent5>
        <a:accent6>
          <a:srgbClr val="A1622D"/>
        </a:accent6>
        <a:hlink>
          <a:srgbClr val="CE7931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224700"/>
        </a:lt2>
        <a:accent1>
          <a:srgbClr val="68A500"/>
        </a:accent1>
        <a:accent2>
          <a:srgbClr val="8CB400"/>
        </a:accent2>
        <a:accent3>
          <a:srgbClr val="FFFFFF"/>
        </a:accent3>
        <a:accent4>
          <a:srgbClr val="404040"/>
        </a:accent4>
        <a:accent5>
          <a:srgbClr val="B9CFAA"/>
        </a:accent5>
        <a:accent6>
          <a:srgbClr val="7EA300"/>
        </a:accent6>
        <a:hlink>
          <a:srgbClr val="DC888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224700"/>
        </a:lt2>
        <a:accent1>
          <a:srgbClr val="68A500"/>
        </a:accent1>
        <a:accent2>
          <a:srgbClr val="8CB400"/>
        </a:accent2>
        <a:accent3>
          <a:srgbClr val="FFFFFF"/>
        </a:accent3>
        <a:accent4>
          <a:srgbClr val="404040"/>
        </a:accent4>
        <a:accent5>
          <a:srgbClr val="B9CFAA"/>
        </a:accent5>
        <a:accent6>
          <a:srgbClr val="7EA300"/>
        </a:accent6>
        <a:hlink>
          <a:srgbClr val="C0C42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265400"/>
        </a:lt2>
        <a:accent1>
          <a:srgbClr val="37A091"/>
        </a:accent1>
        <a:accent2>
          <a:srgbClr val="CC8587"/>
        </a:accent2>
        <a:accent3>
          <a:srgbClr val="FFFFFF"/>
        </a:accent3>
        <a:accent4>
          <a:srgbClr val="404040"/>
        </a:accent4>
        <a:accent5>
          <a:srgbClr val="AECDC7"/>
        </a:accent5>
        <a:accent6>
          <a:srgbClr val="B9787A"/>
        </a:accent6>
        <a:hlink>
          <a:srgbClr val="FCE46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4D4D4D"/>
        </a:dk1>
        <a:lt1>
          <a:srgbClr val="FFFFFF"/>
        </a:lt1>
        <a:dk2>
          <a:srgbClr val="000000"/>
        </a:dk2>
        <a:lt2>
          <a:srgbClr val="546715"/>
        </a:lt2>
        <a:accent1>
          <a:srgbClr val="EF733A"/>
        </a:accent1>
        <a:accent2>
          <a:srgbClr val="C1D72E"/>
        </a:accent2>
        <a:accent3>
          <a:srgbClr val="FFFFFF"/>
        </a:accent3>
        <a:accent4>
          <a:srgbClr val="404040"/>
        </a:accent4>
        <a:accent5>
          <a:srgbClr val="F6BCAE"/>
        </a:accent5>
        <a:accent6>
          <a:srgbClr val="AFC329"/>
        </a:accent6>
        <a:hlink>
          <a:srgbClr val="F1954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4D4D4D"/>
        </a:dk1>
        <a:lt1>
          <a:srgbClr val="FFFFFF"/>
        </a:lt1>
        <a:dk2>
          <a:srgbClr val="000000"/>
        </a:dk2>
        <a:lt2>
          <a:srgbClr val="406910"/>
        </a:lt2>
        <a:accent1>
          <a:srgbClr val="D04611"/>
        </a:accent1>
        <a:accent2>
          <a:srgbClr val="77BB0F"/>
        </a:accent2>
        <a:accent3>
          <a:srgbClr val="FFFFFF"/>
        </a:accent3>
        <a:accent4>
          <a:srgbClr val="404040"/>
        </a:accent4>
        <a:accent5>
          <a:srgbClr val="E4B0AA"/>
        </a:accent5>
        <a:accent6>
          <a:srgbClr val="6BA90C"/>
        </a:accent6>
        <a:hlink>
          <a:srgbClr val="6CA2C7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2">
        <a:dk1>
          <a:srgbClr val="4D4D4D"/>
        </a:dk1>
        <a:lt1>
          <a:srgbClr val="FFFFFF"/>
        </a:lt1>
        <a:dk2>
          <a:srgbClr val="000000"/>
        </a:dk2>
        <a:lt2>
          <a:srgbClr val="102214"/>
        </a:lt2>
        <a:accent1>
          <a:srgbClr val="457136"/>
        </a:accent1>
        <a:accent2>
          <a:srgbClr val="599B51"/>
        </a:accent2>
        <a:accent3>
          <a:srgbClr val="FFFFFF"/>
        </a:accent3>
        <a:accent4>
          <a:srgbClr val="404040"/>
        </a:accent4>
        <a:accent5>
          <a:srgbClr val="B0BBAE"/>
        </a:accent5>
        <a:accent6>
          <a:srgbClr val="508C49"/>
        </a:accent6>
        <a:hlink>
          <a:srgbClr val="78A55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3">
        <a:dk1>
          <a:srgbClr val="4D4D4D"/>
        </a:dk1>
        <a:lt1>
          <a:srgbClr val="FFFFFF"/>
        </a:lt1>
        <a:dk2>
          <a:srgbClr val="000000"/>
        </a:dk2>
        <a:lt2>
          <a:srgbClr val="043000"/>
        </a:lt2>
        <a:accent1>
          <a:srgbClr val="33A900"/>
        </a:accent1>
        <a:accent2>
          <a:srgbClr val="525B56"/>
        </a:accent2>
        <a:accent3>
          <a:srgbClr val="FFFFFF"/>
        </a:accent3>
        <a:accent4>
          <a:srgbClr val="404040"/>
        </a:accent4>
        <a:accent5>
          <a:srgbClr val="ADD1AA"/>
        </a:accent5>
        <a:accent6>
          <a:srgbClr val="49524D"/>
        </a:accent6>
        <a:hlink>
          <a:srgbClr val="747D79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311</TotalTime>
  <Words>3096</Words>
  <Application>Microsoft Office PowerPoint</Application>
  <PresentationFormat>On-screen Show (4:3)</PresentationFormat>
  <Paragraphs>761</Paragraphs>
  <Slides>114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24" baseType="lpstr">
      <vt:lpstr>Albertus Medium</vt:lpstr>
      <vt:lpstr>Arial</vt:lpstr>
      <vt:lpstr>Arial Rounded MT Bold</vt:lpstr>
      <vt:lpstr>Calibri</vt:lpstr>
      <vt:lpstr>Century Gothic</vt:lpstr>
      <vt:lpstr>Maiandra GD</vt:lpstr>
      <vt:lpstr>Tahoma</vt:lpstr>
      <vt:lpstr>Wingdings</vt:lpstr>
      <vt:lpstr>template</vt:lpstr>
      <vt:lpstr>Clip</vt:lpstr>
      <vt:lpstr>Walk with Nature as One: Choosing Your Major Chapter 3</vt:lpstr>
      <vt:lpstr>Pathway to a Better Life</vt:lpstr>
      <vt:lpstr>Education Is Our Buffalo</vt:lpstr>
      <vt:lpstr>Learning to Walk with Nature as One</vt:lpstr>
      <vt:lpstr>Job Jar Activity</vt:lpstr>
      <vt:lpstr>Making a Career Decision</vt:lpstr>
      <vt:lpstr>There is a choice you have to make, In everything you do. And you must always keep in mind, The choice you make, makes you.</vt:lpstr>
      <vt:lpstr>Steps in Making a Career Decision</vt:lpstr>
      <vt:lpstr>What is Personality Type? </vt:lpstr>
      <vt:lpstr>Personality Type </vt:lpstr>
      <vt:lpstr>TruTalent Personality Assessment</vt:lpstr>
      <vt:lpstr>Directions for the Personality Assessment</vt:lpstr>
      <vt:lpstr>Directions</vt:lpstr>
      <vt:lpstr>Important</vt:lpstr>
      <vt:lpstr>Directions</vt:lpstr>
      <vt:lpstr>4 Dimensions of Personality Type</vt:lpstr>
      <vt:lpstr>Extravert or Introvert</vt:lpstr>
      <vt:lpstr>Personality and Work Environment</vt:lpstr>
      <vt:lpstr>Sample Careers</vt:lpstr>
      <vt:lpstr>Activity: Talkers Vs. Listeners</vt:lpstr>
      <vt:lpstr>Group Activity: Talkers and Listeners</vt:lpstr>
      <vt:lpstr>Sensing or Intuitive </vt:lpstr>
      <vt:lpstr>Personality and Work Environment</vt:lpstr>
      <vt:lpstr>Sample Careers</vt:lpstr>
      <vt:lpstr>Personality Exercise</vt:lpstr>
      <vt:lpstr>Exercise: Sensing or Intuitive</vt:lpstr>
      <vt:lpstr>Thinking or Feeling</vt:lpstr>
      <vt:lpstr>Personality and Work Environment</vt:lpstr>
      <vt:lpstr>    Sample Careers</vt:lpstr>
      <vt:lpstr>Judging or Perceptive</vt:lpstr>
      <vt:lpstr>                   Personality type</vt:lpstr>
      <vt:lpstr>Personality and Work Environment</vt:lpstr>
      <vt:lpstr>Sample Careers</vt:lpstr>
      <vt:lpstr>Group Activity: J and P Exercise:</vt:lpstr>
      <vt:lpstr>Exploring your Personal Strengths </vt:lpstr>
      <vt:lpstr>Your textbook provides an opportunity to explore your multiple intelligences.  Use the access code to take the TruTalent Intelligences Assessment. </vt:lpstr>
      <vt:lpstr>Multiple Intelligences</vt:lpstr>
      <vt:lpstr>Multiple Intelligences</vt:lpstr>
      <vt:lpstr>Build on Your Strengths</vt:lpstr>
      <vt:lpstr>Build on Your Strengths</vt:lpstr>
      <vt:lpstr>Build on Your Strengths</vt:lpstr>
      <vt:lpstr>Build on Your Strengths</vt:lpstr>
      <vt:lpstr>Build on Your Strengths</vt:lpstr>
      <vt:lpstr>Build on Your Strengths</vt:lpstr>
      <vt:lpstr>Build on Your Strengths</vt:lpstr>
      <vt:lpstr>Build on Your Strengths</vt:lpstr>
      <vt:lpstr>Build on Your Strengths</vt:lpstr>
      <vt:lpstr>Emotional Intelligence</vt:lpstr>
      <vt:lpstr>Emotional Intelligence</vt:lpstr>
      <vt:lpstr>Emotional Intelligence</vt:lpstr>
      <vt:lpstr>Emotional Intelligence</vt:lpstr>
      <vt:lpstr>How Can You Develop Emotional Intelligence?</vt:lpstr>
      <vt:lpstr>Developing Emotional Intelligence</vt:lpstr>
      <vt:lpstr>These intelligences work together in complex ways to make us unique individuals.</vt:lpstr>
      <vt:lpstr>           Multiple Intelligences Matching Quiz</vt:lpstr>
      <vt:lpstr>Interests</vt:lpstr>
      <vt:lpstr>The Interest Profiler*</vt:lpstr>
      <vt:lpstr>HOLLAND’S HEXAGON</vt:lpstr>
      <vt:lpstr>Investigative Persons</vt:lpstr>
      <vt:lpstr>Artistic Persons</vt:lpstr>
      <vt:lpstr>Social Persons</vt:lpstr>
      <vt:lpstr>Enterprising Persons</vt:lpstr>
      <vt:lpstr>Conventional Persons</vt:lpstr>
      <vt:lpstr>Realistic Persons</vt:lpstr>
      <vt:lpstr>Exploring Your Values</vt:lpstr>
      <vt:lpstr> What Are Your Values?</vt:lpstr>
      <vt:lpstr>Values are:</vt:lpstr>
      <vt:lpstr>Where do we get our values?</vt:lpstr>
      <vt:lpstr>Values come from:</vt:lpstr>
      <vt:lpstr>Assignment:  My Personal Coat of Arms</vt:lpstr>
      <vt:lpstr>Some samples</vt:lpstr>
      <vt:lpstr>Example of a Student Coat of Arms</vt:lpstr>
      <vt:lpstr>Example of a Student Coat of Arms</vt:lpstr>
      <vt:lpstr>Example of a Student Coat of Arms</vt:lpstr>
      <vt:lpstr>Complete: Assessing Your Personal Values   Share your highest value with the class  Complete:  Summing Up Values</vt:lpstr>
      <vt:lpstr>Career Trends 2019-2029</vt:lpstr>
      <vt:lpstr>Flexibility and Working from home</vt:lpstr>
      <vt:lpstr>Diversity</vt:lpstr>
      <vt:lpstr>Preference for Soft Skills</vt:lpstr>
      <vt:lpstr>Careers of the Future: Business</vt:lpstr>
      <vt:lpstr>Globalization</vt:lpstr>
      <vt:lpstr>                               Going Green! </vt:lpstr>
      <vt:lpstr>Environmental Science</vt:lpstr>
      <vt:lpstr>Energy Shortages</vt:lpstr>
      <vt:lpstr>Going Green!</vt:lpstr>
      <vt:lpstr>      Green Jobs</vt:lpstr>
      <vt:lpstr>Higher Earnings in STEM Occupations</vt:lpstr>
      <vt:lpstr>Research</vt:lpstr>
      <vt:lpstr>Technology</vt:lpstr>
      <vt:lpstr>Mismatch between workers and jobs</vt:lpstr>
      <vt:lpstr>Automation</vt:lpstr>
      <vt:lpstr>Increased Need for Education</vt:lpstr>
      <vt:lpstr>Increasing Opportunities</vt:lpstr>
      <vt:lpstr>Largest Numerical Openings</vt:lpstr>
      <vt:lpstr>  Increased Opportunities in Healthcare</vt:lpstr>
      <vt:lpstr>Employment Growth</vt:lpstr>
      <vt:lpstr>          Service Occupations in Demand</vt:lpstr>
      <vt:lpstr>Mental Health</vt:lpstr>
      <vt:lpstr>Artificial Intelligence</vt:lpstr>
      <vt:lpstr>Teaching</vt:lpstr>
      <vt:lpstr>Security</vt:lpstr>
      <vt:lpstr>The TruTalent Skills Assessment Rate Your Skills for Success In the workplace</vt:lpstr>
      <vt:lpstr>Other Factors in Choosing a Major</vt:lpstr>
      <vt:lpstr>Career Research </vt:lpstr>
      <vt:lpstr>           Top Jobs for the Future</vt:lpstr>
      <vt:lpstr>10 Highest Salary Increase</vt:lpstr>
      <vt:lpstr>10 Fastest Growing</vt:lpstr>
      <vt:lpstr>10 Highest Salary Increase</vt:lpstr>
      <vt:lpstr>Top Paying Jobs  Require math and science</vt:lpstr>
      <vt:lpstr>Largest Numerical Openings</vt:lpstr>
      <vt:lpstr>Checklist for a Satisfying Career</vt:lpstr>
      <vt:lpstr>Keys to Success: Find Your Passion</vt:lpstr>
      <vt:lpstr>Keys to Success: Find Your Passion</vt:lpstr>
      <vt:lpstr>Stories from the Elders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Marsha</dc:creator>
  <cp:lastModifiedBy>Marsha Fralick</cp:lastModifiedBy>
  <cp:revision>31</cp:revision>
  <dcterms:created xsi:type="dcterms:W3CDTF">2013-11-18T20:15:02Z</dcterms:created>
  <dcterms:modified xsi:type="dcterms:W3CDTF">2021-07-08T20:27:29Z</dcterms:modified>
</cp:coreProperties>
</file>